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0" r:id="rId4"/>
    <p:sldId id="258" r:id="rId5"/>
    <p:sldId id="292" r:id="rId6"/>
    <p:sldId id="291" r:id="rId7"/>
    <p:sldId id="259" r:id="rId8"/>
    <p:sldId id="266" r:id="rId9"/>
    <p:sldId id="257" r:id="rId10"/>
    <p:sldId id="265" r:id="rId11"/>
    <p:sldId id="264" r:id="rId12"/>
    <p:sldId id="267" r:id="rId13"/>
    <p:sldId id="281" r:id="rId14"/>
    <p:sldId id="275" r:id="rId15"/>
    <p:sldId id="273" r:id="rId16"/>
    <p:sldId id="277" r:id="rId17"/>
    <p:sldId id="278" r:id="rId18"/>
    <p:sldId id="288" r:id="rId19"/>
    <p:sldId id="290" r:id="rId20"/>
    <p:sldId id="289" r:id="rId21"/>
    <p:sldId id="268" r:id="rId22"/>
    <p:sldId id="269" r:id="rId23"/>
    <p:sldId id="295" r:id="rId24"/>
    <p:sldId id="294" r:id="rId2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FF"/>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36" autoAdjust="0"/>
    <p:restoredTop sz="94660"/>
  </p:normalViewPr>
  <p:slideViewPr>
    <p:cSldViewPr snapToGrid="0">
      <p:cViewPr>
        <p:scale>
          <a:sx n="75" d="100"/>
          <a:sy n="75" d="100"/>
        </p:scale>
        <p:origin x="182" y="3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1475B426-E7F4-4551-B29D-ED906ECEAA18}" type="datetimeFigureOut">
              <a:rPr lang="es-CL" smtClean="0"/>
              <a:t>12-09-2022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378178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1475B426-E7F4-4551-B29D-ED906ECEAA18}" type="datetimeFigureOut">
              <a:rPr lang="es-CL" smtClean="0"/>
              <a:t>12-09-2022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290446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1475B426-E7F4-4551-B29D-ED906ECEAA18}" type="datetimeFigureOut">
              <a:rPr lang="es-CL" smtClean="0"/>
              <a:t>12-09-2022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171816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1475B426-E7F4-4551-B29D-ED906ECEAA18}" type="datetimeFigureOut">
              <a:rPr lang="es-CL" smtClean="0"/>
              <a:t>12-09-2022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331180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475B426-E7F4-4551-B29D-ED906ECEAA18}" type="datetimeFigureOut">
              <a:rPr lang="es-CL" smtClean="0"/>
              <a:t>12-09-2022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203582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1475B426-E7F4-4551-B29D-ED906ECEAA18}" type="datetimeFigureOut">
              <a:rPr lang="es-CL" smtClean="0"/>
              <a:t>12-09-2022</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87427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1475B426-E7F4-4551-B29D-ED906ECEAA18}" type="datetimeFigureOut">
              <a:rPr lang="es-CL" smtClean="0"/>
              <a:t>12-09-2022</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395641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1475B426-E7F4-4551-B29D-ED906ECEAA18}" type="datetimeFigureOut">
              <a:rPr lang="es-CL" smtClean="0"/>
              <a:t>12-09-2022</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300722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75B426-E7F4-4551-B29D-ED906ECEAA18}" type="datetimeFigureOut">
              <a:rPr lang="es-CL" smtClean="0"/>
              <a:t>12-09-2022</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88097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75B426-E7F4-4551-B29D-ED906ECEAA18}" type="datetimeFigureOut">
              <a:rPr lang="es-CL" smtClean="0"/>
              <a:t>12-09-2022</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175058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75B426-E7F4-4551-B29D-ED906ECEAA18}" type="datetimeFigureOut">
              <a:rPr lang="es-CL" smtClean="0"/>
              <a:t>12-09-2022</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A3BB742-BF35-4D41-A8A9-571E818DAC97}" type="slidenum">
              <a:rPr lang="es-CL" smtClean="0"/>
              <a:t>‹Nº›</a:t>
            </a:fld>
            <a:endParaRPr lang="es-CL"/>
          </a:p>
        </p:txBody>
      </p:sp>
    </p:spTree>
    <p:extLst>
      <p:ext uri="{BB962C8B-B14F-4D97-AF65-F5344CB8AC3E}">
        <p14:creationId xmlns:p14="http://schemas.microsoft.com/office/powerpoint/2010/main" val="12793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0033"/>
            </a:gs>
            <a:gs pos="96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5B426-E7F4-4551-B29D-ED906ECEAA18}" type="datetimeFigureOut">
              <a:rPr lang="es-CL" smtClean="0"/>
              <a:t>12-09-2022</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BB742-BF35-4D41-A8A9-571E818DAC97}" type="slidenum">
              <a:rPr lang="es-CL" smtClean="0"/>
              <a:t>‹Nº›</a:t>
            </a:fld>
            <a:endParaRPr lang="es-CL"/>
          </a:p>
        </p:txBody>
      </p:sp>
    </p:spTree>
    <p:extLst>
      <p:ext uri="{BB962C8B-B14F-4D97-AF65-F5344CB8AC3E}">
        <p14:creationId xmlns:p14="http://schemas.microsoft.com/office/powerpoint/2010/main" val="1189515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natens.c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ndemia y Estallido Social: Factores principales del aumento en atención de salud mental en la región de Antofaga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294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77800" y="137160"/>
            <a:ext cx="10871200" cy="2209800"/>
          </a:xfrm>
        </p:spPr>
        <p:txBody>
          <a:bodyPr>
            <a:noAutofit/>
          </a:bodyPr>
          <a:lstStyle/>
          <a:p>
            <a:pPr algn="l"/>
            <a:r>
              <a:rPr lang="es-CL" sz="3600" dirty="0" smtClean="0">
                <a:solidFill>
                  <a:schemeClr val="bg1"/>
                </a:solidFill>
                <a:latin typeface="Arial Black" panose="020B0A04020102020204" pitchFamily="34" charset="0"/>
              </a:rPr>
              <a:t>Salud Mental en crisis, La Pandemia invisible que se instala.</a:t>
            </a:r>
            <a:br>
              <a:rPr lang="es-CL" sz="3600" dirty="0" smtClean="0">
                <a:solidFill>
                  <a:schemeClr val="bg1"/>
                </a:solidFill>
                <a:latin typeface="Arial Black" panose="020B0A04020102020204" pitchFamily="34" charset="0"/>
              </a:rPr>
            </a:br>
            <a:r>
              <a:rPr lang="es-CL" sz="3600" dirty="0" smtClean="0">
                <a:solidFill>
                  <a:schemeClr val="bg1"/>
                </a:solidFill>
                <a:latin typeface="Arial Black" panose="020B0A04020102020204" pitchFamily="34" charset="0"/>
              </a:rPr>
              <a:t> La tensión en el quehacer de les trabajadores de salud. </a:t>
            </a:r>
            <a:endParaRPr lang="es-CL" sz="3600" dirty="0">
              <a:solidFill>
                <a:schemeClr val="bg1"/>
              </a:solidFill>
              <a:latin typeface="Arial Black" panose="020B0A04020102020204" pitchFamily="34" charset="0"/>
            </a:endParaRPr>
          </a:p>
        </p:txBody>
      </p:sp>
      <p:sp>
        <p:nvSpPr>
          <p:cNvPr id="3" name="Subtítulo 2"/>
          <p:cNvSpPr>
            <a:spLocks noGrp="1"/>
          </p:cNvSpPr>
          <p:nvPr>
            <p:ph type="subTitle" idx="1"/>
          </p:nvPr>
        </p:nvSpPr>
        <p:spPr>
          <a:xfrm>
            <a:off x="497840" y="5283200"/>
            <a:ext cx="6258560" cy="1336040"/>
          </a:xfrm>
        </p:spPr>
        <p:txBody>
          <a:bodyPr>
            <a:noAutofit/>
          </a:bodyPr>
          <a:lstStyle/>
          <a:p>
            <a:pPr algn="l"/>
            <a:r>
              <a:rPr lang="es-CL" sz="1600" b="1" dirty="0" smtClean="0">
                <a:solidFill>
                  <a:schemeClr val="bg1"/>
                </a:solidFill>
                <a:latin typeface="Bahnschrift" panose="020B0502040204020203" pitchFamily="34" charset="0"/>
              </a:rPr>
              <a:t>Jesus Morales Romero </a:t>
            </a:r>
          </a:p>
          <a:p>
            <a:pPr algn="l"/>
            <a:r>
              <a:rPr lang="es-CL" sz="1600" b="1" dirty="0" smtClean="0">
                <a:solidFill>
                  <a:schemeClr val="bg1"/>
                </a:solidFill>
                <a:latin typeface="Bahnschrift" panose="020B0502040204020203" pitchFamily="34" charset="0"/>
              </a:rPr>
              <a:t>Trabajador Social Centro de salud Mental Comunitaria.</a:t>
            </a:r>
          </a:p>
          <a:p>
            <a:pPr algn="l"/>
            <a:r>
              <a:rPr lang="es-CL" sz="1600" b="1" dirty="0" smtClean="0">
                <a:solidFill>
                  <a:schemeClr val="bg1"/>
                </a:solidFill>
                <a:latin typeface="Bahnschrift" panose="020B0502040204020203" pitchFamily="34" charset="0"/>
              </a:rPr>
              <a:t> Especialista en Usos Problemático de sustancia, </a:t>
            </a:r>
          </a:p>
          <a:p>
            <a:pPr algn="l"/>
            <a:r>
              <a:rPr lang="es-CL" sz="1600" b="1" dirty="0" smtClean="0">
                <a:solidFill>
                  <a:schemeClr val="bg1"/>
                </a:solidFill>
                <a:latin typeface="Bahnschrift" panose="020B0502040204020203" pitchFamily="34" charset="0"/>
              </a:rPr>
              <a:t>Docente Universidad Central de Chile </a:t>
            </a:r>
            <a:endParaRPr lang="es-CL" sz="16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4281980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Picture 4" descr="Chile es el segundo país del mundo que más ha empeorado su salud mental  desde el inicio de la pandemia, dice encuesta internacional - La Terc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267548"/>
            <a:ext cx="11643360" cy="638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481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de peruanos conectados dice que su salud mental ha empeorado desde que  comenzó la pandemia | Ip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45" y="358775"/>
            <a:ext cx="9567545" cy="6499225"/>
          </a:xfrm>
          <a:prstGeom prst="rect">
            <a:avLst/>
          </a:prstGeom>
          <a:solidFill>
            <a:srgbClr val="FFFFFF"/>
          </a:solidFill>
          <a:extLst/>
        </p:spPr>
      </p:pic>
    </p:spTree>
    <p:extLst>
      <p:ext uri="{BB962C8B-B14F-4D97-AF65-F5344CB8AC3E}">
        <p14:creationId xmlns:p14="http://schemas.microsoft.com/office/powerpoint/2010/main" val="497730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00504" y="555777"/>
            <a:ext cx="3293961" cy="1970872"/>
          </a:xfrm>
        </p:spPr>
        <p:txBody>
          <a:bodyPr>
            <a:normAutofit fontScale="92500" lnSpcReduction="20000"/>
          </a:bodyPr>
          <a:lstStyle/>
          <a:p>
            <a:r>
              <a:rPr lang="es-MX" dirty="0"/>
              <a:t>Porcentaje del presupuesto nacional de salud destinado a salud mental</a:t>
            </a:r>
            <a:r>
              <a:rPr lang="es-MX" dirty="0" smtClean="0"/>
              <a:t/>
            </a:r>
            <a:br>
              <a:rPr lang="es-MX" dirty="0" smtClean="0"/>
            </a:br>
            <a:r>
              <a:rPr lang="es-MX" dirty="0"/>
              <a:t>en países de ingreso alto y medio alto.</a:t>
            </a:r>
            <a:endParaRPr lang="es-CL" dirty="0"/>
          </a:p>
        </p:txBody>
      </p:sp>
      <p:pic>
        <p:nvPicPr>
          <p:cNvPr id="4098" name="Picture 2" descr="https://www.scielo.cl/fbpe/img/rmc/v143n9/art11-fig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777"/>
            <a:ext cx="8229600" cy="523318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Fundación SOL - 🏆 CHILE CAMPEÓN DE LA DESIGUALDAD: El índice Gini mide la  desigualdad de tal forma que si es 0, estamos hablando de un país donde  todos ganan lo mis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6" descr="Fundación SOL - 🏆 CHILE CAMPEÓN DE LA DESIGUALDAD: El índice Gini mide la  desigualdad de tal forma que si es 0, estamos hablando de un país donde  todos ganan lo mism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10" descr="CEP y principales causas del estallido social: &quot;Desigualdad de ingresos&quot;,  &quot;bajas pensiones&quot; y &quot;alto costo de la vida&quot; - Meganotici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128789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l="19146" t="31038" r="22261" b="6475"/>
          <a:stretch/>
        </p:blipFill>
        <p:spPr>
          <a:xfrm>
            <a:off x="763480" y="164580"/>
            <a:ext cx="10742720" cy="6428714"/>
          </a:xfrm>
          <a:prstGeom prst="rect">
            <a:avLst/>
          </a:prstGeom>
        </p:spPr>
      </p:pic>
      <p:sp>
        <p:nvSpPr>
          <p:cNvPr id="5" name="CuadroTexto 4"/>
          <p:cNvSpPr txBox="1"/>
          <p:nvPr/>
        </p:nvSpPr>
        <p:spPr>
          <a:xfrm>
            <a:off x="1242873" y="6105907"/>
            <a:ext cx="3158237" cy="20005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MX" sz="700" dirty="0"/>
              <a:t>9 INFORME SOBRE EL CONSUMO DE DROGAS EN LAS AMÉRICAS 2019</a:t>
            </a:r>
            <a:endParaRPr lang="es-CL" sz="700" dirty="0"/>
          </a:p>
        </p:txBody>
      </p:sp>
    </p:spTree>
    <p:extLst>
      <p:ext uri="{BB962C8B-B14F-4D97-AF65-F5344CB8AC3E}">
        <p14:creationId xmlns:p14="http://schemas.microsoft.com/office/powerpoint/2010/main" val="3183862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616" y="169182"/>
            <a:ext cx="11127377" cy="888909"/>
          </a:xfrm>
        </p:spPr>
        <p:txBody>
          <a:bodyPr/>
          <a:lstStyle/>
          <a:p>
            <a:r>
              <a:rPr lang="es-MX" dirty="0" smtClean="0"/>
              <a:t>Entonces como entenderemos la salud </a:t>
            </a:r>
            <a:endParaRPr lang="es-CL" dirty="0"/>
          </a:p>
        </p:txBody>
      </p:sp>
      <p:sp>
        <p:nvSpPr>
          <p:cNvPr id="3" name="Marcador de contenido 2"/>
          <p:cNvSpPr>
            <a:spLocks noGrp="1"/>
          </p:cNvSpPr>
          <p:nvPr>
            <p:ph idx="1"/>
          </p:nvPr>
        </p:nvSpPr>
        <p:spPr>
          <a:xfrm>
            <a:off x="93616" y="1058091"/>
            <a:ext cx="6840584" cy="5118872"/>
          </a:xfrm>
        </p:spPr>
        <p:txBody>
          <a:bodyPr>
            <a:normAutofit fontScale="77500" lnSpcReduction="20000"/>
          </a:bodyPr>
          <a:lstStyle/>
          <a:p>
            <a:pPr marL="0" indent="0" algn="just">
              <a:buNone/>
            </a:pPr>
            <a:r>
              <a:rPr lang="es-MX" dirty="0"/>
              <a:t>En general en nuestras vidas a nivel personal, familiar, grupal y </a:t>
            </a:r>
            <a:r>
              <a:rPr lang="es-MX" dirty="0" smtClean="0"/>
              <a:t>en las </a:t>
            </a:r>
            <a:r>
              <a:rPr lang="es-MX" dirty="0"/>
              <a:t>sociedades que vivimos solemos considerar a la SALUD </a:t>
            </a:r>
            <a:r>
              <a:rPr lang="es-MX" dirty="0" smtClean="0"/>
              <a:t>automáticamente </a:t>
            </a:r>
            <a:r>
              <a:rPr lang="es-MX" dirty="0"/>
              <a:t>como algo relacionado con</a:t>
            </a:r>
            <a:r>
              <a:rPr lang="es-MX" dirty="0" smtClean="0"/>
              <a:t>:</a:t>
            </a:r>
            <a:endParaRPr lang="es-MX" dirty="0"/>
          </a:p>
          <a:p>
            <a:pPr marL="0" indent="0" algn="just">
              <a:buNone/>
            </a:pPr>
            <a:r>
              <a:rPr lang="es-MX" dirty="0"/>
              <a:t>• Las enfermedades y muertes</a:t>
            </a:r>
          </a:p>
          <a:p>
            <a:pPr marL="0" indent="0" algn="just">
              <a:buNone/>
            </a:pPr>
            <a:r>
              <a:rPr lang="es-MX" dirty="0"/>
              <a:t>• La atención médica curativa individual (clínica)</a:t>
            </a:r>
          </a:p>
          <a:p>
            <a:pPr marL="0" indent="0" algn="just">
              <a:buNone/>
            </a:pPr>
            <a:r>
              <a:rPr lang="es-MX" dirty="0"/>
              <a:t>• Los medicamentos y tratamientos</a:t>
            </a:r>
          </a:p>
          <a:p>
            <a:pPr marL="0" indent="0" algn="just">
              <a:buNone/>
            </a:pPr>
            <a:r>
              <a:rPr lang="es-MX" dirty="0"/>
              <a:t>• El acceso a hospitales y establecimientos sanitarios para </a:t>
            </a:r>
            <a:r>
              <a:rPr lang="es-MX" dirty="0" smtClean="0"/>
              <a:t>la curación </a:t>
            </a:r>
            <a:r>
              <a:rPr lang="es-MX" dirty="0"/>
              <a:t>y/o tratamiento (centros de salud, unidades de </a:t>
            </a:r>
            <a:r>
              <a:rPr lang="es-MX" dirty="0" smtClean="0"/>
              <a:t>atención </a:t>
            </a:r>
            <a:r>
              <a:rPr lang="es-MX" dirty="0"/>
              <a:t>primaria, etc</a:t>
            </a:r>
            <a:r>
              <a:rPr lang="es-MX" dirty="0" smtClean="0"/>
              <a:t>.)</a:t>
            </a:r>
          </a:p>
          <a:p>
            <a:pPr marL="0" indent="0" algn="just">
              <a:buNone/>
            </a:pPr>
            <a:endParaRPr lang="es-MX" dirty="0" smtClean="0"/>
          </a:p>
          <a:p>
            <a:pPr marL="0" indent="0" algn="just">
              <a:buNone/>
            </a:pPr>
            <a:r>
              <a:rPr lang="es-MX" dirty="0"/>
              <a:t>Es una forma de concebir la salud-enfermedad que </a:t>
            </a:r>
            <a:r>
              <a:rPr lang="es-MX" dirty="0" smtClean="0"/>
              <a:t>responde </a:t>
            </a:r>
            <a:r>
              <a:rPr lang="es-MX" dirty="0"/>
              <a:t>a un Modelo </a:t>
            </a:r>
            <a:r>
              <a:rPr lang="es-MX" b="1" i="1" dirty="0"/>
              <a:t>Biomédico Hegemónico instalado en </a:t>
            </a:r>
            <a:r>
              <a:rPr lang="es-MX" b="1" i="1" dirty="0" smtClean="0"/>
              <a:t>nuestras sociedades</a:t>
            </a:r>
            <a:r>
              <a:rPr lang="es-MX" b="1" i="1" dirty="0"/>
              <a:t>; es decir, que busca ser el “único” modelo y de </a:t>
            </a:r>
            <a:r>
              <a:rPr lang="es-MX" b="1" i="1" dirty="0" smtClean="0"/>
              <a:t>esta manera </a:t>
            </a:r>
            <a:r>
              <a:rPr lang="es-MX" b="1" i="1" dirty="0"/>
              <a:t>determina la comprensión y el accionar de nuestra </a:t>
            </a:r>
            <a:r>
              <a:rPr lang="es-MX" b="1" i="1" dirty="0" smtClean="0"/>
              <a:t>salud individual </a:t>
            </a:r>
            <a:r>
              <a:rPr lang="es-MX" b="1" i="1" dirty="0"/>
              <a:t>y colectiva.</a:t>
            </a:r>
            <a:endParaRPr lang="es-CL" b="1" i="1" dirty="0"/>
          </a:p>
        </p:txBody>
      </p:sp>
      <p:pic>
        <p:nvPicPr>
          <p:cNvPr id="1026" name="Picture 2" descr="Red Argentina de Jóvenes y Adolescentes Positivos on Twitter: &quot;#NoEstásSolx  #Salud #adultocentrismo #hegemónico #sistemadesalud #niñxs #juventud #youth  #health #UequalsU&quot; / Twitter"/>
          <p:cNvPicPr>
            <a:picLocks noChangeAspect="1" noChangeArrowheads="1"/>
          </p:cNvPicPr>
          <p:nvPr/>
        </p:nvPicPr>
        <p:blipFill rotWithShape="1">
          <a:blip r:embed="rId2">
            <a:extLst>
              <a:ext uri="{28A0092B-C50C-407E-A947-70E740481C1C}">
                <a14:useLocalDpi xmlns:a14="http://schemas.microsoft.com/office/drawing/2010/main" val="0"/>
              </a:ext>
            </a:extLst>
          </a:blip>
          <a:srcRect l="-762" t="12886" r="-75" b="9422"/>
          <a:stretch/>
        </p:blipFill>
        <p:spPr bwMode="auto">
          <a:xfrm rot="513299">
            <a:off x="7026690" y="1635548"/>
            <a:ext cx="5229299" cy="276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63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26"/>
                                        </p:tgtEl>
                                      </p:cBhvr>
                                    </p:animEffect>
                                    <p:animScale>
                                      <p:cBhvr>
                                        <p:cTn id="29"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0187" y="365124"/>
            <a:ext cx="10515600" cy="1325563"/>
          </a:xfrm>
        </p:spPr>
        <p:txBody>
          <a:bodyPr/>
          <a:lstStyle/>
          <a:p>
            <a:r>
              <a:rPr lang="es-MX" dirty="0" smtClean="0"/>
              <a:t> </a:t>
            </a:r>
            <a:r>
              <a:rPr lang="es-MX" dirty="0"/>
              <a:t>Modelo de Biomedicina Clínica</a:t>
            </a:r>
            <a:br>
              <a:rPr lang="es-MX" dirty="0"/>
            </a:br>
            <a:endParaRPr lang="es-CL" dirty="0"/>
          </a:p>
        </p:txBody>
      </p:sp>
      <p:sp>
        <p:nvSpPr>
          <p:cNvPr id="3" name="Marcador de contenido 2"/>
          <p:cNvSpPr>
            <a:spLocks noGrp="1"/>
          </p:cNvSpPr>
          <p:nvPr>
            <p:ph idx="1"/>
          </p:nvPr>
        </p:nvSpPr>
        <p:spPr>
          <a:xfrm>
            <a:off x="276496" y="1027906"/>
            <a:ext cx="7979229" cy="5607140"/>
          </a:xfrm>
        </p:spPr>
        <p:txBody>
          <a:bodyPr>
            <a:normAutofit fontScale="92500" lnSpcReduction="10000"/>
          </a:bodyPr>
          <a:lstStyle/>
          <a:p>
            <a:pPr algn="just"/>
            <a:r>
              <a:rPr lang="es-MX" dirty="0" smtClean="0"/>
              <a:t>La </a:t>
            </a:r>
            <a:r>
              <a:rPr lang="es-MX" dirty="0"/>
              <a:t>salud como un “estado</a:t>
            </a:r>
            <a:r>
              <a:rPr lang="es-MX" dirty="0" smtClean="0"/>
              <a:t>”: La </a:t>
            </a:r>
            <a:r>
              <a:rPr lang="es-MX" dirty="0"/>
              <a:t>Organización Mundial de la Salud (OMS) –organismo de la </a:t>
            </a:r>
            <a:r>
              <a:rPr lang="es-MX" dirty="0" smtClean="0"/>
              <a:t>Organización </a:t>
            </a:r>
            <a:r>
              <a:rPr lang="es-MX" dirty="0"/>
              <a:t>de las Naciones Unidas (ONU) especializado en </a:t>
            </a:r>
            <a:r>
              <a:rPr lang="es-MX" dirty="0" smtClean="0"/>
              <a:t>gestionar </a:t>
            </a:r>
            <a:r>
              <a:rPr lang="es-MX" dirty="0"/>
              <a:t>políticas de prevención, promoción e intervención a </a:t>
            </a:r>
            <a:r>
              <a:rPr lang="es-MX" dirty="0" smtClean="0"/>
              <a:t>nivel mundial </a:t>
            </a:r>
            <a:r>
              <a:rPr lang="es-MX" dirty="0"/>
              <a:t>en la salud– define a la salud como</a:t>
            </a:r>
            <a:r>
              <a:rPr lang="es-MX" dirty="0" smtClean="0"/>
              <a:t>:</a:t>
            </a:r>
          </a:p>
          <a:p>
            <a:pPr algn="just"/>
            <a:r>
              <a:rPr lang="es-MX" dirty="0" smtClean="0"/>
              <a:t> </a:t>
            </a:r>
            <a:r>
              <a:rPr lang="es-MX" b="1" i="1" u="sng" dirty="0"/>
              <a:t>«un estado de </a:t>
            </a:r>
            <a:r>
              <a:rPr lang="es-MX" b="1" i="1" u="sng" dirty="0" smtClean="0"/>
              <a:t>completo </a:t>
            </a:r>
            <a:r>
              <a:rPr lang="es-MX" b="1" i="1" u="sng" dirty="0"/>
              <a:t>bienestar físico, mental y social, y no solamente la </a:t>
            </a:r>
            <a:r>
              <a:rPr lang="es-MX" b="1" i="1" u="sng" dirty="0" smtClean="0"/>
              <a:t>ausencia de </a:t>
            </a:r>
            <a:r>
              <a:rPr lang="es-MX" b="1" i="1" u="sng" dirty="0"/>
              <a:t>afecciones o enfermedades</a:t>
            </a:r>
            <a:r>
              <a:rPr lang="es-MX" b="1" i="1" u="sng" dirty="0" smtClean="0"/>
              <a:t>». </a:t>
            </a:r>
            <a:r>
              <a:rPr lang="es-MX" i="1" dirty="0" smtClean="0"/>
              <a:t>Muchas </a:t>
            </a:r>
            <a:r>
              <a:rPr lang="es-MX" i="1" dirty="0"/>
              <a:t>veces tenemos una visión simplificada de la salud </a:t>
            </a:r>
            <a:r>
              <a:rPr lang="es-MX" i="1" dirty="0" smtClean="0"/>
              <a:t>como “ausencia </a:t>
            </a:r>
            <a:r>
              <a:rPr lang="es-MX" i="1" dirty="0"/>
              <a:t>de enfermedad</a:t>
            </a:r>
            <a:r>
              <a:rPr lang="es-MX" i="1" dirty="0" smtClean="0"/>
              <a:t>”.</a:t>
            </a:r>
            <a:endParaRPr lang="es-MX" dirty="0" smtClean="0"/>
          </a:p>
          <a:p>
            <a:pPr marL="0" indent="0" algn="just">
              <a:buNone/>
            </a:pPr>
            <a:r>
              <a:rPr lang="es-MX" dirty="0" smtClean="0"/>
              <a:t>Es </a:t>
            </a:r>
            <a:r>
              <a:rPr lang="es-MX" dirty="0"/>
              <a:t>una comprensión dicotómica (cara o </a:t>
            </a:r>
            <a:r>
              <a:rPr lang="es-MX" dirty="0" smtClean="0"/>
              <a:t>sello): </a:t>
            </a:r>
            <a:r>
              <a:rPr lang="es-MX" dirty="0"/>
              <a:t>enfermo o </a:t>
            </a:r>
            <a:r>
              <a:rPr lang="es-MX" dirty="0" smtClean="0"/>
              <a:t>sano. </a:t>
            </a:r>
          </a:p>
          <a:p>
            <a:pPr marL="0" indent="0" algn="just">
              <a:buNone/>
            </a:pPr>
            <a:r>
              <a:rPr lang="es-MX" dirty="0" smtClean="0"/>
              <a:t>El </a:t>
            </a:r>
            <a:r>
              <a:rPr lang="es-MX" dirty="0"/>
              <a:t>filósofo Michael Foucault caracterizó esta concepción como </a:t>
            </a:r>
            <a:r>
              <a:rPr lang="es-MX" dirty="0" smtClean="0"/>
              <a:t>la metáfora </a:t>
            </a:r>
            <a:r>
              <a:rPr lang="es-MX" dirty="0"/>
              <a:t>de la “máquina corporal”: el cuerpo pareciera una </a:t>
            </a:r>
            <a:r>
              <a:rPr lang="es-MX" dirty="0" smtClean="0"/>
              <a:t>máquina </a:t>
            </a:r>
            <a:r>
              <a:rPr lang="es-MX" dirty="0"/>
              <a:t>que tiene desperfectos o desarreglos en su estructura </a:t>
            </a:r>
            <a:r>
              <a:rPr lang="es-MX" dirty="0" smtClean="0"/>
              <a:t>interna </a:t>
            </a:r>
            <a:r>
              <a:rPr lang="es-MX" dirty="0"/>
              <a:t>que hay que reparar.</a:t>
            </a:r>
            <a:endParaRPr lang="es-CL"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2511" y="857963"/>
            <a:ext cx="3353654" cy="4249614"/>
          </a:xfrm>
          <a:prstGeom prst="rect">
            <a:avLst/>
          </a:prstGeom>
        </p:spPr>
      </p:pic>
    </p:spTree>
    <p:extLst>
      <p:ext uri="{BB962C8B-B14F-4D97-AF65-F5344CB8AC3E}">
        <p14:creationId xmlns:p14="http://schemas.microsoft.com/office/powerpoint/2010/main" val="339941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37069" y="365125"/>
            <a:ext cx="6862264" cy="6374341"/>
          </a:xfrm>
          <a:prstGeom prst="rect">
            <a:avLst/>
          </a:prstGeom>
        </p:spPr>
      </p:pic>
      <p:sp>
        <p:nvSpPr>
          <p:cNvPr id="2" name="Título 1"/>
          <p:cNvSpPr>
            <a:spLocks noGrp="1"/>
          </p:cNvSpPr>
          <p:nvPr>
            <p:ph type="title"/>
          </p:nvPr>
        </p:nvSpPr>
        <p:spPr>
          <a:xfrm>
            <a:off x="338667" y="872066"/>
            <a:ext cx="3107267" cy="369888"/>
          </a:xfrm>
        </p:spPr>
        <p:txBody>
          <a:bodyPr>
            <a:noAutofit/>
          </a:bodyPr>
          <a:lstStyle/>
          <a:p>
            <a:r>
              <a:rPr lang="es-MX" sz="2800" dirty="0" smtClean="0">
                <a:solidFill>
                  <a:srgbClr val="FFC000"/>
                </a:solidFill>
                <a:latin typeface="Arial Black" panose="020B0A04020102020204" pitchFamily="34" charset="0"/>
              </a:rPr>
              <a:t>SALUD Colectiva </a:t>
            </a:r>
            <a:endParaRPr lang="es-CL" sz="2800" dirty="0">
              <a:solidFill>
                <a:srgbClr val="FFC000"/>
              </a:solidFill>
              <a:latin typeface="Arial Black" panose="020B0A04020102020204" pitchFamily="34" charset="0"/>
            </a:endParaRPr>
          </a:p>
        </p:txBody>
      </p:sp>
      <p:sp>
        <p:nvSpPr>
          <p:cNvPr id="5" name="CuadroTexto 4"/>
          <p:cNvSpPr txBox="1"/>
          <p:nvPr/>
        </p:nvSpPr>
        <p:spPr>
          <a:xfrm>
            <a:off x="7408333" y="724263"/>
            <a:ext cx="3759200" cy="4801314"/>
          </a:xfrm>
          <a:prstGeom prst="rect">
            <a:avLst/>
          </a:prstGeom>
          <a:noFill/>
        </p:spPr>
        <p:txBody>
          <a:bodyPr wrap="square" rtlCol="0">
            <a:spAutoFit/>
          </a:bodyPr>
          <a:lstStyle/>
          <a:p>
            <a:pPr algn="just"/>
            <a:r>
              <a:rPr lang="es-MX" dirty="0" smtClean="0"/>
              <a:t>La </a:t>
            </a:r>
            <a:r>
              <a:rPr lang="es-MX" dirty="0"/>
              <a:t>salud-enfermedad debe abordarse como un proceso </a:t>
            </a:r>
            <a:r>
              <a:rPr lang="es-MX" dirty="0" smtClean="0"/>
              <a:t>social dinámico </a:t>
            </a:r>
            <a:r>
              <a:rPr lang="es-MX" dirty="0"/>
              <a:t>y en permanente movimiento (flujos), que se configura </a:t>
            </a:r>
            <a:r>
              <a:rPr lang="es-MX" dirty="0" smtClean="0"/>
              <a:t>en el </a:t>
            </a:r>
            <a:r>
              <a:rPr lang="es-MX" dirty="0"/>
              <a:t>seno de la vida social, la cual se reproduce tanto en los </a:t>
            </a:r>
            <a:r>
              <a:rPr lang="es-MX" dirty="0" smtClean="0"/>
              <a:t>procesos generales </a:t>
            </a:r>
            <a:r>
              <a:rPr lang="es-MX" dirty="0"/>
              <a:t>o más amplios de la sociedad como en los procesos </a:t>
            </a:r>
            <a:r>
              <a:rPr lang="es-MX" dirty="0" smtClean="0"/>
              <a:t>particulares </a:t>
            </a:r>
            <a:r>
              <a:rPr lang="es-MX" dirty="0"/>
              <a:t>de una clase o grupo social, y también es determinada </a:t>
            </a:r>
            <a:r>
              <a:rPr lang="es-MX" dirty="0" smtClean="0"/>
              <a:t>por lo </a:t>
            </a:r>
            <a:r>
              <a:rPr lang="es-MX" dirty="0"/>
              <a:t>que ocurre en </a:t>
            </a:r>
            <a:r>
              <a:rPr lang="es-MX" dirty="0" smtClean="0"/>
              <a:t>la cotidianidad </a:t>
            </a:r>
            <a:r>
              <a:rPr lang="es-MX" dirty="0"/>
              <a:t>familiar personal para </a:t>
            </a:r>
            <a:r>
              <a:rPr lang="es-MX" dirty="0" smtClean="0"/>
              <a:t>condensarse, finalmente</a:t>
            </a:r>
            <a:r>
              <a:rPr lang="es-MX" dirty="0"/>
              <a:t>, en cuerpos y mentes </a:t>
            </a:r>
            <a:r>
              <a:rPr lang="es-MX" dirty="0" smtClean="0"/>
              <a:t> humanas </a:t>
            </a:r>
            <a:r>
              <a:rPr lang="es-MX" dirty="0"/>
              <a:t>concretas</a:t>
            </a:r>
            <a:r>
              <a:rPr lang="es-MX" dirty="0" smtClean="0"/>
              <a:t>.</a:t>
            </a:r>
          </a:p>
          <a:p>
            <a:pPr algn="just"/>
            <a:endParaRPr lang="es-MX" dirty="0"/>
          </a:p>
          <a:p>
            <a:pPr algn="just"/>
            <a:r>
              <a:rPr lang="es-MX" dirty="0"/>
              <a:t>En resumen, la salud es un proceso histórico (económico, </a:t>
            </a:r>
            <a:r>
              <a:rPr lang="es-MX" dirty="0" smtClean="0"/>
              <a:t>político</a:t>
            </a:r>
            <a:r>
              <a:rPr lang="es-MX" dirty="0"/>
              <a:t>, cultural y ambiental</a:t>
            </a:r>
            <a:r>
              <a:rPr lang="es-MX" dirty="0" smtClean="0"/>
              <a:t>)</a:t>
            </a:r>
            <a:endParaRPr lang="es-CL" dirty="0"/>
          </a:p>
        </p:txBody>
      </p:sp>
    </p:spTree>
    <p:extLst>
      <p:ext uri="{BB962C8B-B14F-4D97-AF65-F5344CB8AC3E}">
        <p14:creationId xmlns:p14="http://schemas.microsoft.com/office/powerpoint/2010/main" val="60774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circle(in)">
                                      <p:cBhvr>
                                        <p:cTn id="11"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4294967295"/>
          </p:nvPr>
        </p:nvSpPr>
        <p:spPr>
          <a:xfrm>
            <a:off x="464872" y="204259"/>
            <a:ext cx="11487641" cy="3235627"/>
          </a:xfrm>
        </p:spPr>
        <p:txBody>
          <a:bodyPr>
            <a:normAutofit fontScale="92500" lnSpcReduction="10000"/>
          </a:bodyPr>
          <a:lstStyle/>
          <a:p>
            <a:pPr algn="just"/>
            <a:r>
              <a:rPr lang="es-MX" dirty="0"/>
              <a:t>Este proceso lo llamaremos </a:t>
            </a:r>
            <a:r>
              <a:rPr lang="es-MX" b="1" i="1" u="sng" dirty="0"/>
              <a:t>“Proceso de </a:t>
            </a:r>
            <a:r>
              <a:rPr lang="es-MX" b="1" i="1" u="sng" dirty="0" smtClean="0"/>
              <a:t>Salud-Enfermedad-Atención-Cuidado</a:t>
            </a:r>
            <a:r>
              <a:rPr lang="es-MX" b="1" i="1" u="sng" dirty="0"/>
              <a:t>” </a:t>
            </a:r>
            <a:r>
              <a:rPr lang="es-MX" dirty="0"/>
              <a:t>(PSEAC), porque nunca estamos </a:t>
            </a:r>
            <a:r>
              <a:rPr lang="es-MX" dirty="0" smtClean="0"/>
              <a:t>totalmente saludables </a:t>
            </a:r>
            <a:r>
              <a:rPr lang="es-MX" dirty="0"/>
              <a:t>ni totalmente </a:t>
            </a:r>
            <a:r>
              <a:rPr lang="es-MX" dirty="0" err="1"/>
              <a:t>enfermxs</a:t>
            </a:r>
            <a:r>
              <a:rPr lang="es-MX" dirty="0"/>
              <a:t>. Sino que se trata de un </a:t>
            </a:r>
            <a:r>
              <a:rPr lang="es-MX" dirty="0" smtClean="0"/>
              <a:t>movimiento </a:t>
            </a:r>
            <a:r>
              <a:rPr lang="es-MX" dirty="0"/>
              <a:t>contradictorio entre procesos protectores y procesos </a:t>
            </a:r>
            <a:r>
              <a:rPr lang="es-MX" dirty="0" smtClean="0"/>
              <a:t>destructivos </a:t>
            </a:r>
            <a:r>
              <a:rPr lang="es-MX" dirty="0"/>
              <a:t>sobre nuestra vida que tienen impacto en nuestra salud</a:t>
            </a:r>
            <a:r>
              <a:rPr lang="es-MX" dirty="0" smtClean="0"/>
              <a:t>.</a:t>
            </a:r>
          </a:p>
          <a:p>
            <a:pPr marL="0" indent="0" algn="just">
              <a:buNone/>
            </a:pPr>
            <a:endParaRPr lang="es-MX" dirty="0" smtClean="0"/>
          </a:p>
          <a:p>
            <a:pPr algn="just"/>
            <a:r>
              <a:rPr lang="es-MX" dirty="0" smtClean="0"/>
              <a:t>Este </a:t>
            </a:r>
            <a:r>
              <a:rPr lang="es-MX" dirty="0"/>
              <a:t>proceso complejo se reproduce en tres dimensiones </a:t>
            </a:r>
            <a:r>
              <a:rPr lang="es-MX" dirty="0" smtClean="0"/>
              <a:t>que pueden </a:t>
            </a:r>
            <a:r>
              <a:rPr lang="es-MX" dirty="0"/>
              <a:t>transformarse en una triple inequidad: por Clase Social (</a:t>
            </a:r>
            <a:r>
              <a:rPr lang="es-MX" dirty="0" smtClean="0"/>
              <a:t>pobres-ricos</a:t>
            </a:r>
            <a:r>
              <a:rPr lang="es-MX" dirty="0"/>
              <a:t>; clases propietarias-clases trabajadoras), por Género (</a:t>
            </a:r>
            <a:r>
              <a:rPr lang="es-MX" dirty="0" smtClean="0"/>
              <a:t>en un </a:t>
            </a:r>
            <a:r>
              <a:rPr lang="es-MX" dirty="0"/>
              <a:t>orden jerárquico varón-mujer) y por Etnia-Raza.</a:t>
            </a:r>
            <a:endParaRPr lang="es-CL" dirty="0"/>
          </a:p>
        </p:txBody>
      </p:sp>
      <p:pic>
        <p:nvPicPr>
          <p:cNvPr id="2050" name="Picture 2" descr="https://www.clacso.org/wp-content/uploads/2021/09/Portada-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157" y="3516086"/>
            <a:ext cx="5679707" cy="319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52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65779" cy="6865779"/>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990" y="7779"/>
            <a:ext cx="5414010" cy="6858000"/>
          </a:xfrm>
          <a:prstGeom prst="rect">
            <a:avLst/>
          </a:prstGeom>
        </p:spPr>
      </p:pic>
    </p:spTree>
    <p:extLst>
      <p:ext uri="{BB962C8B-B14F-4D97-AF65-F5344CB8AC3E}">
        <p14:creationId xmlns:p14="http://schemas.microsoft.com/office/powerpoint/2010/main" val="2505774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717189" cy="685800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20" y="0"/>
            <a:ext cx="5631180" cy="6858000"/>
          </a:xfrm>
          <a:prstGeom prst="rect">
            <a:avLst/>
          </a:prstGeom>
        </p:spPr>
      </p:pic>
    </p:spTree>
    <p:extLst>
      <p:ext uri="{BB962C8B-B14F-4D97-AF65-F5344CB8AC3E}">
        <p14:creationId xmlns:p14="http://schemas.microsoft.com/office/powerpoint/2010/main" val="1967719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a:blip r:embed="rId2"/>
          <a:stretch>
            <a:fillRect/>
          </a:stretch>
        </p:blipFill>
        <p:spPr>
          <a:xfrm rot="5400000">
            <a:off x="2645833" y="-2688167"/>
            <a:ext cx="6900333" cy="12192000"/>
          </a:xfrm>
          <a:prstGeom prst="rect">
            <a:avLst/>
          </a:prstGeom>
        </p:spPr>
      </p:pic>
      <p:sp>
        <p:nvSpPr>
          <p:cNvPr id="5" name="AutoShape 2" descr="CEP y principales causas del estallido social: &quot;Desigualdad de ingresos&quot;,  &quot;bajas pensiones&quot; y &quot;alto costo de la vida&quot; - Meganotici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958503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6000750" cy="685800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1" y="0"/>
            <a:ext cx="6191249" cy="6858000"/>
          </a:xfrm>
          <a:prstGeom prst="rect">
            <a:avLst/>
          </a:prstGeom>
        </p:spPr>
      </p:pic>
    </p:spTree>
    <p:extLst>
      <p:ext uri="{BB962C8B-B14F-4D97-AF65-F5344CB8AC3E}">
        <p14:creationId xmlns:p14="http://schemas.microsoft.com/office/powerpoint/2010/main" val="1590636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lud Mental Colectiva y Buen Vivir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885" y="2051957"/>
            <a:ext cx="3626759" cy="362675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50371" y="332468"/>
            <a:ext cx="10515600" cy="1325563"/>
          </a:xfrm>
        </p:spPr>
        <p:txBody>
          <a:bodyPr/>
          <a:lstStyle/>
          <a:p>
            <a:r>
              <a:rPr lang="es-MX" b="1" dirty="0"/>
              <a:t>C</a:t>
            </a:r>
            <a:r>
              <a:rPr lang="es-MX" b="1" dirty="0" smtClean="0"/>
              <a:t>uando </a:t>
            </a:r>
            <a:r>
              <a:rPr lang="es-MX" b="1" dirty="0" smtClean="0"/>
              <a:t>decimos que de esta crisis hay que salir en </a:t>
            </a:r>
            <a:r>
              <a:rPr lang="es-MX" b="1" dirty="0" smtClean="0"/>
              <a:t>colectivo.</a:t>
            </a:r>
            <a:endParaRPr lang="es-CL" b="1" dirty="0"/>
          </a:p>
        </p:txBody>
      </p:sp>
      <p:sp>
        <p:nvSpPr>
          <p:cNvPr id="4" name="Marcador de texto 3"/>
          <p:cNvSpPr>
            <a:spLocks noGrp="1"/>
          </p:cNvSpPr>
          <p:nvPr>
            <p:ph type="body" sz="half" idx="4294967295"/>
          </p:nvPr>
        </p:nvSpPr>
        <p:spPr>
          <a:xfrm>
            <a:off x="250371" y="1658031"/>
            <a:ext cx="8142514" cy="5072743"/>
          </a:xfrm>
          <a:ln>
            <a:solidFill>
              <a:srgbClr val="FF0000"/>
            </a:solidFill>
          </a:ln>
        </p:spPr>
        <p:txBody>
          <a:bodyPr>
            <a:normAutofit/>
          </a:bodyPr>
          <a:lstStyle/>
          <a:p>
            <a:r>
              <a:rPr lang="es-MX" dirty="0"/>
              <a:t>D</a:t>
            </a:r>
            <a:r>
              <a:rPr lang="es-MX" dirty="0" smtClean="0"/>
              <a:t>esde </a:t>
            </a:r>
            <a:r>
              <a:rPr lang="es-MX" dirty="0" smtClean="0"/>
              <a:t>lo común, con la vista puesta en los cuidados, la salud mental no puede ser una excepción.</a:t>
            </a:r>
          </a:p>
          <a:p>
            <a:pPr algn="just"/>
            <a:r>
              <a:rPr lang="es-MX" dirty="0"/>
              <a:t>Si queremos poner la vida en el centro no solo hay que visibilizar los cuidados, también los malestares. </a:t>
            </a:r>
            <a:endParaRPr lang="es-MX" dirty="0"/>
          </a:p>
          <a:p>
            <a:pPr algn="just"/>
            <a:r>
              <a:rPr lang="es-MX" dirty="0" smtClean="0"/>
              <a:t>Si </a:t>
            </a:r>
            <a:r>
              <a:rPr lang="es-MX" dirty="0"/>
              <a:t>no lo abordamos desde lo colectivo, lo hará el neoliberalismo y la ecuación es sencilla: el capitalismo solo sigue la lógica de la producción infinita y el malestar no es productivo. Cuando este aparece, quienes tengan recursos podrán costearse un tratamiento y quienes no los tengan tendrán que sufrir en silencio con una alta dosis de medicalización.</a:t>
            </a:r>
            <a:endParaRPr lang="es-CL" dirty="0"/>
          </a:p>
        </p:txBody>
      </p:sp>
    </p:spTree>
    <p:extLst>
      <p:ext uri="{BB962C8B-B14F-4D97-AF65-F5344CB8AC3E}">
        <p14:creationId xmlns:p14="http://schemas.microsoft.com/office/powerpoint/2010/main" val="2614057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sgrado Salud Mental Colectiva 2017-2018 - Fundación Manantial : Fundación  Mana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63" y="93439"/>
            <a:ext cx="11595113" cy="4027617"/>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838200" y="365125"/>
            <a:ext cx="5532120" cy="1325563"/>
          </a:xfrm>
          <a:solidFill>
            <a:schemeClr val="bg1">
              <a:alpha val="84000"/>
            </a:schemeClr>
          </a:solidFill>
          <a:ln>
            <a:solidFill>
              <a:srgbClr val="FF0000"/>
            </a:solidFill>
          </a:ln>
        </p:spPr>
        <p:txBody>
          <a:bodyPr/>
          <a:lstStyle/>
          <a:p>
            <a:r>
              <a:rPr lang="es-CL" b="1" dirty="0" smtClean="0"/>
              <a:t>Como seguimos desde nuestros espacios </a:t>
            </a:r>
            <a:endParaRPr lang="es-CL" b="1" dirty="0"/>
          </a:p>
        </p:txBody>
      </p:sp>
      <p:sp>
        <p:nvSpPr>
          <p:cNvPr id="6" name="Marcador de contenido 5"/>
          <p:cNvSpPr>
            <a:spLocks noGrp="1"/>
          </p:cNvSpPr>
          <p:nvPr>
            <p:ph idx="1"/>
          </p:nvPr>
        </p:nvSpPr>
        <p:spPr>
          <a:xfrm>
            <a:off x="433251" y="1863408"/>
            <a:ext cx="11103429" cy="4869089"/>
          </a:xfrm>
          <a:solidFill>
            <a:schemeClr val="bg1">
              <a:alpha val="77000"/>
            </a:schemeClr>
          </a:solidFill>
        </p:spPr>
        <p:txBody>
          <a:bodyPr>
            <a:normAutofit fontScale="92500" lnSpcReduction="10000"/>
          </a:bodyPr>
          <a:lstStyle/>
          <a:p>
            <a:pPr algn="just"/>
            <a:r>
              <a:rPr lang="es-MX" dirty="0" smtClean="0"/>
              <a:t>Poner </a:t>
            </a:r>
            <a:r>
              <a:rPr lang="es-MX" dirty="0"/>
              <a:t>sobre la mesa otra mirada sobre la </a:t>
            </a:r>
            <a:r>
              <a:rPr lang="es-MX" dirty="0" smtClean="0"/>
              <a:t>vida, el convivir en comunidad. </a:t>
            </a:r>
            <a:endParaRPr lang="es-MX" dirty="0" smtClean="0"/>
          </a:p>
          <a:p>
            <a:pPr algn="just"/>
            <a:r>
              <a:rPr lang="es-MX" dirty="0"/>
              <a:t>R</a:t>
            </a:r>
            <a:r>
              <a:rPr lang="es-MX" dirty="0" smtClean="0"/>
              <a:t>epensar </a:t>
            </a:r>
            <a:r>
              <a:rPr lang="es-MX" dirty="0"/>
              <a:t>la sociedad desde el trabajo </a:t>
            </a:r>
            <a:r>
              <a:rPr lang="es-MX" dirty="0" smtClean="0"/>
              <a:t>reproductivo.</a:t>
            </a:r>
          </a:p>
          <a:p>
            <a:pPr algn="just"/>
            <a:r>
              <a:rPr lang="es-MX" dirty="0" smtClean="0"/>
              <a:t>hacer </a:t>
            </a:r>
            <a:r>
              <a:rPr lang="es-MX" dirty="0"/>
              <a:t>política desde los vínculos y las relaciones a partir de ahí</a:t>
            </a:r>
            <a:r>
              <a:rPr lang="es-MX" dirty="0" smtClean="0"/>
              <a:t>.</a:t>
            </a:r>
          </a:p>
          <a:p>
            <a:pPr algn="just"/>
            <a:r>
              <a:rPr lang="es-MX" dirty="0"/>
              <a:t>Reconocer las violencias del sistema económico y social, así como la </a:t>
            </a:r>
            <a:r>
              <a:rPr lang="es-MX" dirty="0" err="1"/>
              <a:t>ecodependencia</a:t>
            </a:r>
            <a:r>
              <a:rPr lang="es-MX" dirty="0"/>
              <a:t> y la sostenibilidad ambiental deben ser las coordenadas de cualquier lucha </a:t>
            </a:r>
            <a:r>
              <a:rPr lang="es-MX" dirty="0" smtClean="0"/>
              <a:t>política mostrar </a:t>
            </a:r>
            <a:r>
              <a:rPr lang="es-MX" dirty="0"/>
              <a:t>el vínculo que hay entre las crisis y los malestares, es decir, una enfermedad mental es un proceso erosivo que podría evitarse con una intervención social y política temprana. </a:t>
            </a:r>
            <a:endParaRPr lang="es-MX" dirty="0" smtClean="0"/>
          </a:p>
          <a:p>
            <a:pPr algn="just"/>
            <a:r>
              <a:rPr lang="es-MX" dirty="0"/>
              <a:t> ¿dónde podremos compartir nuestros malestares y entender que son colectivos, si trabajamos telemáticamente o estudiamos online? </a:t>
            </a:r>
            <a:endParaRPr lang="es-MX" dirty="0" smtClean="0"/>
          </a:p>
          <a:p>
            <a:pPr algn="just"/>
            <a:r>
              <a:rPr lang="es-MX" dirty="0" smtClean="0"/>
              <a:t>Los </a:t>
            </a:r>
            <a:r>
              <a:rPr lang="es-MX" dirty="0"/>
              <a:t>espacios comunes se diluyen, la nueva normalidad nos trae distanciamiento social. Y por ello es urgente buscar formas de socializar y politizar el </a:t>
            </a:r>
            <a:r>
              <a:rPr lang="es-MX" dirty="0" smtClean="0"/>
              <a:t>malestar.</a:t>
            </a:r>
            <a:endParaRPr lang="es-CL" dirty="0"/>
          </a:p>
        </p:txBody>
      </p:sp>
    </p:spTree>
    <p:extLst>
      <p:ext uri="{BB962C8B-B14F-4D97-AF65-F5344CB8AC3E}">
        <p14:creationId xmlns:p14="http://schemas.microsoft.com/office/powerpoint/2010/main" val="79668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uede ser una imagen de una o varias personas y texto que dice &quot;Quédate donde te inviten a pensar, te enseñen a cuestioanarte y te apoyen al reconstruirte @AquíyAhor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36" y="190501"/>
            <a:ext cx="6499860" cy="649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97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3488" y="420026"/>
            <a:ext cx="8610600" cy="1293028"/>
          </a:xfrm>
        </p:spPr>
        <p:txBody>
          <a:bodyPr/>
          <a:lstStyle/>
          <a:p>
            <a:r>
              <a:rPr lang="es-MX" b="1" i="1" u="sng" dirty="0"/>
              <a:t>Cuidar</a:t>
            </a:r>
            <a:endParaRPr lang="es-CL" b="1" i="1" u="sng" dirty="0"/>
          </a:p>
        </p:txBody>
      </p:sp>
      <p:sp>
        <p:nvSpPr>
          <p:cNvPr id="3" name="Marcador de contenido 2"/>
          <p:cNvSpPr>
            <a:spLocks noGrp="1"/>
          </p:cNvSpPr>
          <p:nvPr>
            <p:ph idx="1"/>
          </p:nvPr>
        </p:nvSpPr>
        <p:spPr>
          <a:xfrm>
            <a:off x="685800" y="1534160"/>
            <a:ext cx="11130280" cy="4684526"/>
          </a:xfrm>
        </p:spPr>
        <p:txBody>
          <a:bodyPr>
            <a:normAutofit/>
          </a:bodyPr>
          <a:lstStyle/>
          <a:p>
            <a:pPr algn="just"/>
            <a:r>
              <a:rPr lang="es-MX" sz="3200" dirty="0"/>
              <a:t>Cuidar, entonces, sin tanto temor, y cuidar instalando una asimetría entre las generaciones que no someta a los otros a humillaciones, desprecios o desestimación. Cuidar sin que lo que medie sea el temor al </a:t>
            </a:r>
            <a:r>
              <a:rPr lang="es-MX" sz="3200" dirty="0" smtClean="0"/>
              <a:t>otro , </a:t>
            </a:r>
            <a:r>
              <a:rPr lang="es-MX" sz="3200" dirty="0"/>
              <a:t>sino poder pensar en la seguridad como una búsqueda de amparo en común. Cuidar enseñando que la vida –propia y ajena- es valiosa, y que hay que protegerla y celebrarla; cuidar valorando lo público, lo que, mejor o peor, hemos construido entre otros y debe ser cuidado entre todos</a:t>
            </a:r>
            <a:r>
              <a:rPr lang="es-MX" sz="3200" dirty="0" smtClean="0"/>
              <a:t>…</a:t>
            </a:r>
          </a:p>
          <a:p>
            <a:endParaRPr lang="es-MX" dirty="0"/>
          </a:p>
          <a:p>
            <a:r>
              <a:rPr lang="es-MX" dirty="0" smtClean="0"/>
              <a:t> </a:t>
            </a:r>
            <a:r>
              <a:rPr lang="es-MX" dirty="0"/>
              <a:t>Inés </a:t>
            </a:r>
            <a:r>
              <a:rPr lang="es-MX" dirty="0" err="1"/>
              <a:t>Dussel</a:t>
            </a:r>
            <a:r>
              <a:rPr lang="es-MX" dirty="0"/>
              <a:t> y Myriam </a:t>
            </a:r>
            <a:r>
              <a:rPr lang="es-MX" dirty="0" err="1"/>
              <a:t>Southwell</a:t>
            </a:r>
            <a:r>
              <a:rPr lang="es-MX" dirty="0"/>
              <a:t> En busca de otras formas de cuidad</a:t>
            </a:r>
            <a:endParaRPr lang="es-CL" dirty="0"/>
          </a:p>
        </p:txBody>
      </p:sp>
    </p:spTree>
    <p:extLst>
      <p:ext uri="{BB962C8B-B14F-4D97-AF65-F5344CB8AC3E}">
        <p14:creationId xmlns:p14="http://schemas.microsoft.com/office/powerpoint/2010/main" val="640231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5" name="Marcador de contenido 4"/>
          <p:cNvPicPr>
            <a:picLocks noGrp="1" noChangeAspect="1"/>
          </p:cNvPicPr>
          <p:nvPr>
            <p:ph idx="1"/>
          </p:nvPr>
        </p:nvPicPr>
        <p:blipFill>
          <a:blip r:embed="rId2"/>
          <a:stretch>
            <a:fillRect/>
          </a:stretch>
        </p:blipFill>
        <p:spPr>
          <a:xfrm>
            <a:off x="121920" y="365125"/>
            <a:ext cx="10616489" cy="6305551"/>
          </a:xfrm>
          <a:prstGeom prst="rect">
            <a:avLst/>
          </a:prstGeom>
        </p:spPr>
      </p:pic>
      <p:pic>
        <p:nvPicPr>
          <p:cNvPr id="4" name="Imagen 3"/>
          <p:cNvPicPr>
            <a:picLocks noChangeAspect="1"/>
          </p:cNvPicPr>
          <p:nvPr/>
        </p:nvPicPr>
        <p:blipFill>
          <a:blip r:embed="rId3"/>
          <a:stretch>
            <a:fillRect/>
          </a:stretch>
        </p:blipFill>
        <p:spPr>
          <a:xfrm>
            <a:off x="7203440" y="1882140"/>
            <a:ext cx="4663439" cy="3111593"/>
          </a:xfrm>
          <a:prstGeom prst="rect">
            <a:avLst/>
          </a:prstGeom>
        </p:spPr>
      </p:pic>
    </p:spTree>
    <p:extLst>
      <p:ext uri="{BB962C8B-B14F-4D97-AF65-F5344CB8AC3E}">
        <p14:creationId xmlns:p14="http://schemas.microsoft.com/office/powerpoint/2010/main" val="227820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a:blip r:embed="rId2"/>
          <a:stretch>
            <a:fillRect/>
          </a:stretch>
        </p:blipFill>
        <p:spPr>
          <a:xfrm>
            <a:off x="609600" y="461963"/>
            <a:ext cx="10972800" cy="5715000"/>
          </a:xfrm>
          <a:prstGeom prst="rect">
            <a:avLst/>
          </a:prstGeom>
        </p:spPr>
      </p:pic>
    </p:spTree>
    <p:extLst>
      <p:ext uri="{BB962C8B-B14F-4D97-AF65-F5344CB8AC3E}">
        <p14:creationId xmlns:p14="http://schemas.microsoft.com/office/powerpoint/2010/main" val="1714899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1.bp.blogspot.com/-rC68e-8YqDQ/X72M8_quKeI/AAAAAAAABCQ/w2TiCc5VUOADVy0dW4ZCxWlyHfyy25uCACLcBGAsYHQ/s320/Saludygenero-1030x9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8854" y="78934"/>
            <a:ext cx="3461385" cy="305034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CL" b="1" dirty="0" smtClean="0">
                <a:latin typeface="Arial Rounded MT Bold" panose="020F0704030504030204" pitchFamily="34" charset="0"/>
              </a:rPr>
              <a:t>Quienes son los TENS, </a:t>
            </a:r>
            <a:r>
              <a:rPr lang="es-MX" b="1" i="1" dirty="0" smtClean="0">
                <a:latin typeface="Arial Rounded MT Bold" panose="020F0704030504030204" pitchFamily="34" charset="0"/>
              </a:rPr>
              <a:t>técnico </a:t>
            </a:r>
            <a:r>
              <a:rPr lang="es-MX" b="1" i="1" dirty="0">
                <a:latin typeface="Arial Rounded MT Bold" panose="020F0704030504030204" pitchFamily="34" charset="0"/>
              </a:rPr>
              <a:t>nivel superior en enfermería</a:t>
            </a:r>
            <a:endParaRPr lang="es-CL" b="1" dirty="0">
              <a:latin typeface="Arial Rounded MT Bold" panose="020F0704030504030204" pitchFamily="34" charset="0"/>
            </a:endParaRPr>
          </a:p>
        </p:txBody>
      </p:sp>
      <p:sp>
        <p:nvSpPr>
          <p:cNvPr id="3" name="Marcador de contenido 2"/>
          <p:cNvSpPr>
            <a:spLocks noGrp="1"/>
          </p:cNvSpPr>
          <p:nvPr>
            <p:ph idx="1"/>
          </p:nvPr>
        </p:nvSpPr>
        <p:spPr>
          <a:xfrm>
            <a:off x="838200" y="1825625"/>
            <a:ext cx="10622280" cy="4351338"/>
          </a:xfrm>
        </p:spPr>
        <p:txBody>
          <a:bodyPr>
            <a:normAutofit fontScale="92500" lnSpcReduction="10000"/>
          </a:bodyPr>
          <a:lstStyle/>
          <a:p>
            <a:r>
              <a:rPr lang="es-MX" i="1" dirty="0"/>
              <a:t>c</a:t>
            </a:r>
            <a:r>
              <a:rPr lang="es-MX" i="1" dirty="0" smtClean="0"/>
              <a:t>on </a:t>
            </a:r>
            <a:r>
              <a:rPr lang="es-MX" i="1" dirty="0"/>
              <a:t>2.500 horas, en cinco semestres, obteniendo el título de </a:t>
            </a:r>
            <a:r>
              <a:rPr lang="es-MX" i="1" dirty="0" smtClean="0"/>
              <a:t>educación </a:t>
            </a:r>
            <a:r>
              <a:rPr lang="es-MX" dirty="0"/>
              <a:t>técnico nivel superior en enfermería</a:t>
            </a:r>
            <a:endParaRPr lang="es-MX" dirty="0"/>
          </a:p>
          <a:p>
            <a:pPr algn="just"/>
            <a:r>
              <a:rPr lang="es-MX" i="1" dirty="0" smtClean="0"/>
              <a:t>Algo de Historia:</a:t>
            </a:r>
            <a:r>
              <a:rPr lang="es-MX" dirty="0"/>
              <a:t> </a:t>
            </a:r>
            <a:r>
              <a:rPr lang="es-MX" dirty="0" smtClean="0"/>
              <a:t>1902</a:t>
            </a:r>
            <a:r>
              <a:rPr lang="es-MX" dirty="0"/>
              <a:t>, cuando se crea el primer curso de Enfermería Hospitalaria, el cual tenía una duración de tres años, que más tarde evolucionaría para convertirse en la primera escuela en constituir futuros </a:t>
            </a:r>
            <a:r>
              <a:rPr lang="es-MX" dirty="0" smtClean="0"/>
              <a:t>enfermeras hospitalarias </a:t>
            </a:r>
            <a:r>
              <a:rPr lang="es-MX" dirty="0"/>
              <a:t>en 1906. </a:t>
            </a:r>
            <a:endParaRPr lang="es-MX" dirty="0" smtClean="0"/>
          </a:p>
          <a:p>
            <a:pPr algn="just"/>
            <a:r>
              <a:rPr lang="es-MX" dirty="0" smtClean="0"/>
              <a:t>Varios </a:t>
            </a:r>
            <a:r>
              <a:rPr lang="es-MX" dirty="0"/>
              <a:t>años más tarde, en 1957, comienza la formación de auxiliares de enfermería supervisada por enfermeras, culminando 40 años más tarde (1997) con la creación de la carrera Técnica en enfermería de nivel superior, egresando la primera generación en 1999.  Ya en 2004, se forma la confederación nacional de </a:t>
            </a:r>
            <a:r>
              <a:rPr lang="es-MX" dirty="0" smtClean="0"/>
              <a:t>técnicos </a:t>
            </a:r>
            <a:r>
              <a:rPr lang="es-MX" dirty="0"/>
              <a:t>en enfermería de Chile </a:t>
            </a:r>
            <a:r>
              <a:rPr lang="es-MX" dirty="0">
                <a:hlinkClick r:id="rId3"/>
              </a:rPr>
              <a:t>http://conatens.cl</a:t>
            </a:r>
            <a:r>
              <a:rPr lang="es-MX" u="sng" dirty="0"/>
              <a:t>.</a:t>
            </a:r>
            <a:r>
              <a:rPr lang="es-MX" i="1" dirty="0" smtClean="0"/>
              <a:t> </a:t>
            </a:r>
            <a:r>
              <a:rPr lang="es-MX" i="1" dirty="0"/>
              <a:t>superior</a:t>
            </a:r>
            <a:endParaRPr lang="es-CL" dirty="0"/>
          </a:p>
        </p:txBody>
      </p:sp>
    </p:spTree>
    <p:extLst>
      <p:ext uri="{BB962C8B-B14F-4D97-AF65-F5344CB8AC3E}">
        <p14:creationId xmlns:p14="http://schemas.microsoft.com/office/powerpoint/2010/main" val="4079344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026" name="Picture 2" descr="tecnicos en enfermeria nivel superior registr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 y="334300"/>
            <a:ext cx="11075670" cy="584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427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uede ser una imagen de texto que dice &quot;GERMAN ARENAS SAEZ CORE Rancagua 2021 25 NOVIEMBRE REACREDIT TENS APOYAA TENS HRR APOYA TENS NO MAS APLAUSOS TENS AL CäDIGO SANITARIO Día de las y los Paramédicos y Tens Síguenos: fRDGermanArenas core_german_arenas APRUEBO DIGNIDAD&quot;"/>
          <p:cNvPicPr>
            <a:picLocks noChangeAspect="1" noChangeArrowheads="1"/>
          </p:cNvPicPr>
          <p:nvPr/>
        </p:nvPicPr>
        <p:blipFill rotWithShape="1">
          <a:blip r:embed="rId2">
            <a:extLst>
              <a:ext uri="{28A0092B-C50C-407E-A947-70E740481C1C}">
                <a14:useLocalDpi xmlns:a14="http://schemas.microsoft.com/office/drawing/2010/main" val="0"/>
              </a:ext>
            </a:extLst>
          </a:blip>
          <a:srcRect l="7390" t="30155" r="6954" b="17467"/>
          <a:stretch/>
        </p:blipFill>
        <p:spPr bwMode="auto">
          <a:xfrm>
            <a:off x="0" y="3115040"/>
            <a:ext cx="5817428" cy="346165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endParaRPr lang="es-CL"/>
          </a:p>
        </p:txBody>
      </p:sp>
      <p:pic>
        <p:nvPicPr>
          <p:cNvPr id="4" name="Imagen 3"/>
          <p:cNvPicPr>
            <a:picLocks noChangeAspect="1"/>
          </p:cNvPicPr>
          <p:nvPr/>
        </p:nvPicPr>
        <p:blipFill rotWithShape="1">
          <a:blip r:embed="rId3"/>
          <a:srcRect l="7777" r="5973"/>
          <a:stretch/>
        </p:blipFill>
        <p:spPr>
          <a:xfrm>
            <a:off x="89263" y="0"/>
            <a:ext cx="9464040" cy="3635375"/>
          </a:xfrm>
          <a:prstGeom prst="rect">
            <a:avLst/>
          </a:prstGeom>
        </p:spPr>
      </p:pic>
      <p:sp>
        <p:nvSpPr>
          <p:cNvPr id="3" name="CuadroTexto 2"/>
          <p:cNvSpPr txBox="1"/>
          <p:nvPr/>
        </p:nvSpPr>
        <p:spPr>
          <a:xfrm>
            <a:off x="5882641" y="5324405"/>
            <a:ext cx="6309359" cy="923330"/>
          </a:xfrm>
          <a:prstGeom prst="rect">
            <a:avLst/>
          </a:prstGeom>
          <a:solidFill>
            <a:schemeClr val="bg1">
              <a:alpha val="78000"/>
            </a:schemeClr>
          </a:solidFill>
        </p:spPr>
        <p:txBody>
          <a:bodyPr wrap="square" rtlCol="0">
            <a:spAutoFit/>
          </a:bodyPr>
          <a:lstStyle/>
          <a:p>
            <a:r>
              <a:rPr lang="es-MX" dirty="0"/>
              <a:t>(2019), el porcentaje de empleabilidad al primer año de egreso, varía entre un 43,6% y 57,9% y sus remuneraciones oscilan entre los $459.909- $</a:t>
            </a:r>
            <a:r>
              <a:rPr lang="es-MX" dirty="0"/>
              <a:t>595.188.</a:t>
            </a:r>
            <a:r>
              <a:rPr lang="es-MX" b="1" dirty="0"/>
              <a:t>BRL </a:t>
            </a:r>
            <a:r>
              <a:rPr lang="es-MX" b="1" u="sng" dirty="0" smtClean="0"/>
              <a:t>3373,55 APROX</a:t>
            </a:r>
            <a:endParaRPr lang="es-CL" b="1" u="sng" dirty="0"/>
          </a:p>
        </p:txBody>
      </p:sp>
      <p:pic>
        <p:nvPicPr>
          <p:cNvPr id="8194" name="Picture 2" descr="Fenats Nacional solicita mesa de trabajo tras anuncio de nuevas  incorporaciones al Código Sanitario « Diario y Radio Universidad Chil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0" y="548639"/>
            <a:ext cx="4795224" cy="4427858"/>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p:cNvSpPr/>
          <p:nvPr/>
        </p:nvSpPr>
        <p:spPr>
          <a:xfrm>
            <a:off x="4918892" y="1690688"/>
            <a:ext cx="802640" cy="599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286744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ronavirus y protestas en Chile: claves para entender la triple crisis del  país en medio de la pandemia - BBC News Mundo"/>
          <p:cNvPicPr>
            <a:picLocks noChangeAspect="1" noChangeArrowheads="1"/>
          </p:cNvPicPr>
          <p:nvPr/>
        </p:nvPicPr>
        <p:blipFill rotWithShape="1">
          <a:blip r:embed="rId2">
            <a:extLst>
              <a:ext uri="{28A0092B-C50C-407E-A947-70E740481C1C}">
                <a14:useLocalDpi xmlns:a14="http://schemas.microsoft.com/office/drawing/2010/main" val="0"/>
              </a:ext>
            </a:extLst>
          </a:blip>
          <a:srcRect b="14376"/>
          <a:stretch/>
        </p:blipFill>
        <p:spPr bwMode="auto">
          <a:xfrm>
            <a:off x="1" y="1"/>
            <a:ext cx="12466319" cy="6761488"/>
          </a:xfrm>
          <a:prstGeom prst="rect">
            <a:avLst/>
          </a:prstGeom>
          <a:solidFill>
            <a:schemeClr val="bg1">
              <a:alpha val="97000"/>
            </a:schemeClr>
          </a:solidFill>
          <a:extLst/>
        </p:spPr>
      </p:pic>
      <p:sp>
        <p:nvSpPr>
          <p:cNvPr id="2" name="Título 1"/>
          <p:cNvSpPr>
            <a:spLocks noGrp="1"/>
          </p:cNvSpPr>
          <p:nvPr>
            <p:ph type="title"/>
          </p:nvPr>
        </p:nvSpPr>
        <p:spPr>
          <a:xfrm>
            <a:off x="259079" y="654368"/>
            <a:ext cx="4421777" cy="2077946"/>
          </a:xfrm>
          <a:solidFill>
            <a:schemeClr val="bg1">
              <a:alpha val="61000"/>
            </a:schemeClr>
          </a:solidFill>
        </p:spPr>
        <p:txBody>
          <a:bodyPr>
            <a:noAutofit/>
          </a:bodyPr>
          <a:lstStyle/>
          <a:p>
            <a:pPr fontAlgn="base"/>
            <a:r>
              <a:rPr lang="es-MX" sz="2400" b="1" i="1" dirty="0">
                <a:latin typeface="Arial Black" panose="020B0A04020102020204" pitchFamily="34" charset="0"/>
              </a:rPr>
              <a:t>No hay ciegos, sino cegueras.</a:t>
            </a:r>
            <a:br>
              <a:rPr lang="es-MX" sz="2400" b="1" i="1" dirty="0">
                <a:latin typeface="Arial Black" panose="020B0A04020102020204" pitchFamily="34" charset="0"/>
              </a:rPr>
            </a:br>
            <a:r>
              <a:rPr lang="es-MX" sz="2400" b="1" i="1" dirty="0">
                <a:latin typeface="Arial Black" panose="020B0A04020102020204" pitchFamily="34" charset="0"/>
              </a:rPr>
              <a:t>Ciegos </a:t>
            </a:r>
            <a:r>
              <a:rPr lang="es-MX" sz="2400" b="1" i="1" dirty="0" smtClean="0">
                <a:latin typeface="Arial Black" panose="020B0A04020102020204" pitchFamily="34" charset="0"/>
              </a:rPr>
              <a:t>que </a:t>
            </a:r>
            <a:r>
              <a:rPr lang="es-MX" sz="2400" b="1" i="1" dirty="0">
                <a:latin typeface="Arial Black" panose="020B0A04020102020204" pitchFamily="34" charset="0"/>
              </a:rPr>
              <a:t>ven, ciegos que viendo, no </a:t>
            </a:r>
            <a:r>
              <a:rPr lang="es-MX" sz="2400" b="1" i="1" dirty="0" smtClean="0">
                <a:latin typeface="Arial Black" panose="020B0A04020102020204" pitchFamily="34" charset="0"/>
              </a:rPr>
              <a:t>ven</a:t>
            </a:r>
            <a:r>
              <a:rPr lang="es-MX" sz="2400" b="1" dirty="0" smtClean="0">
                <a:latin typeface="Arial Black" panose="020B0A04020102020204" pitchFamily="34" charset="0"/>
              </a:rPr>
              <a:t/>
            </a:r>
            <a:br>
              <a:rPr lang="es-MX" sz="2400" b="1" dirty="0" smtClean="0">
                <a:latin typeface="Arial Black" panose="020B0A04020102020204" pitchFamily="34" charset="0"/>
              </a:rPr>
            </a:br>
            <a:r>
              <a:rPr lang="es-MX" sz="2400" b="1" dirty="0" smtClean="0">
                <a:latin typeface="Arial Black" panose="020B0A04020102020204" pitchFamily="34" charset="0"/>
              </a:rPr>
              <a:t>José </a:t>
            </a:r>
            <a:r>
              <a:rPr lang="es-MX" sz="2400" b="1" dirty="0">
                <a:latin typeface="Arial Black" panose="020B0A04020102020204" pitchFamily="34" charset="0"/>
              </a:rPr>
              <a:t>Saramago, </a:t>
            </a:r>
            <a:r>
              <a:rPr lang="es-MX" sz="2400" b="1" i="1" dirty="0">
                <a:latin typeface="Arial Black" panose="020B0A04020102020204" pitchFamily="34" charset="0"/>
              </a:rPr>
              <a:t>Ensayo sobre la </a:t>
            </a:r>
            <a:r>
              <a:rPr lang="es-MX" sz="2400" b="1" i="1" dirty="0" smtClean="0">
                <a:latin typeface="Arial Black" panose="020B0A04020102020204" pitchFamily="34" charset="0"/>
              </a:rPr>
              <a:t>ceguera</a:t>
            </a:r>
            <a:endParaRPr lang="es-CL" sz="3600" b="1" dirty="0">
              <a:latin typeface="Arial Black" panose="020B0A04020102020204" pitchFamily="34" charset="0"/>
            </a:endParaRPr>
          </a:p>
        </p:txBody>
      </p:sp>
      <p:sp>
        <p:nvSpPr>
          <p:cNvPr id="3" name="Marcador de contenido 2"/>
          <p:cNvSpPr>
            <a:spLocks noGrp="1"/>
          </p:cNvSpPr>
          <p:nvPr>
            <p:ph idx="1"/>
          </p:nvPr>
        </p:nvSpPr>
        <p:spPr>
          <a:xfrm>
            <a:off x="259080" y="3393757"/>
            <a:ext cx="9098280" cy="3464243"/>
          </a:xfrm>
        </p:spPr>
        <p:txBody>
          <a:bodyPr>
            <a:normAutofit lnSpcReduction="10000"/>
          </a:bodyPr>
          <a:lstStyle/>
          <a:p>
            <a:pPr algn="just"/>
            <a:r>
              <a:rPr lang="es-MX" dirty="0">
                <a:solidFill>
                  <a:schemeClr val="bg1"/>
                </a:solidFill>
              </a:rPr>
              <a:t>Entre octubre del 2019 y junio del 2020, los chilenos y chilenas hemos sido testigos de una crisis tras otra, una triple crisis social, sanitaria y económica. El estallido social alteró las maneras de pensar nuestra vida colectiva, visibilizando desigualdades y precariedades que dieron curso a una demanda por dignidad e igualdad. La rápida propagación de COVID-19 ha producido un quiebre en nuestra cotidianeidad, afectado nuestra salud, relaciones sociales y fuentes laborales.</a:t>
            </a:r>
            <a:endParaRPr lang="es-CL" dirty="0">
              <a:solidFill>
                <a:schemeClr val="bg1"/>
              </a:solidFill>
            </a:endParaRPr>
          </a:p>
        </p:txBody>
      </p:sp>
    </p:spTree>
    <p:extLst>
      <p:ext uri="{BB962C8B-B14F-4D97-AF65-F5344CB8AC3E}">
        <p14:creationId xmlns:p14="http://schemas.microsoft.com/office/powerpoint/2010/main" val="343405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gartot: &quot;#Chile resiste Las Kalles Hablan: &quot;ANTES ESTABA …&quot; - Todon.nl"/>
          <p:cNvPicPr>
            <a:picLocks noChangeAspect="1" noChangeArrowheads="1"/>
          </p:cNvPicPr>
          <p:nvPr/>
        </p:nvPicPr>
        <p:blipFill rotWithShape="1">
          <a:blip r:embed="rId2">
            <a:extLst>
              <a:ext uri="{28A0092B-C50C-407E-A947-70E740481C1C}">
                <a14:useLocalDpi xmlns:a14="http://schemas.microsoft.com/office/drawing/2010/main" val="0"/>
              </a:ext>
            </a:extLst>
          </a:blip>
          <a:srcRect t="23135" b="8029"/>
          <a:stretch/>
        </p:blipFill>
        <p:spPr bwMode="auto">
          <a:xfrm>
            <a:off x="4954179" y="1862456"/>
            <a:ext cx="6934200" cy="3863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le: no son 30 pesos, son 30 años - PSI - The global union federation of  workers in public services"/>
          <p:cNvPicPr>
            <a:picLocks noChangeAspect="1" noChangeArrowheads="1"/>
          </p:cNvPicPr>
          <p:nvPr/>
        </p:nvPicPr>
        <p:blipFill rotWithShape="1">
          <a:blip r:embed="rId3">
            <a:extLst>
              <a:ext uri="{28A0092B-C50C-407E-A947-70E740481C1C}">
                <a14:useLocalDpi xmlns:a14="http://schemas.microsoft.com/office/drawing/2010/main" val="0"/>
              </a:ext>
            </a:extLst>
          </a:blip>
          <a:srcRect b="24390"/>
          <a:stretch/>
        </p:blipFill>
        <p:spPr bwMode="auto">
          <a:xfrm>
            <a:off x="435429" y="990600"/>
            <a:ext cx="4191000" cy="450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00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1073</Words>
  <Application>Microsoft Office PowerPoint</Application>
  <PresentationFormat>Panorámica</PresentationFormat>
  <Paragraphs>49</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Arial Black</vt:lpstr>
      <vt:lpstr>Arial Rounded MT Bold</vt:lpstr>
      <vt:lpstr>Bahnschrift</vt:lpstr>
      <vt:lpstr>Calibri</vt:lpstr>
      <vt:lpstr>Calibri Light</vt:lpstr>
      <vt:lpstr>Tema de Office</vt:lpstr>
      <vt:lpstr>Salud Mental en crisis, La Pandemia invisible que se instala.  La tensión en el quehacer de les trabajadores de salud. </vt:lpstr>
      <vt:lpstr>Presentación de PowerPoint</vt:lpstr>
      <vt:lpstr>Presentación de PowerPoint</vt:lpstr>
      <vt:lpstr>Presentación de PowerPoint</vt:lpstr>
      <vt:lpstr>Quienes son los TENS, técnico nivel superior en enfermería</vt:lpstr>
      <vt:lpstr>Presentación de PowerPoint</vt:lpstr>
      <vt:lpstr>Presentación de PowerPoint</vt:lpstr>
      <vt:lpstr>No hay ciegos, sino cegueras. Ciegos que ven, ciegos que viendo, no ven José Saramago, Ensayo sobre la ceguera</vt:lpstr>
      <vt:lpstr>Presentación de PowerPoint</vt:lpstr>
      <vt:lpstr>Presentación de PowerPoint</vt:lpstr>
      <vt:lpstr>Presentación de PowerPoint</vt:lpstr>
      <vt:lpstr>Presentación de PowerPoint</vt:lpstr>
      <vt:lpstr>Presentación de PowerPoint</vt:lpstr>
      <vt:lpstr>Entonces como entenderemos la salud </vt:lpstr>
      <vt:lpstr> Modelo de Biomedicina Clínica </vt:lpstr>
      <vt:lpstr>SALUD Colectiva </vt:lpstr>
      <vt:lpstr>Presentación de PowerPoint</vt:lpstr>
      <vt:lpstr>Presentación de PowerPoint</vt:lpstr>
      <vt:lpstr>Presentación de PowerPoint</vt:lpstr>
      <vt:lpstr>Presentación de PowerPoint</vt:lpstr>
      <vt:lpstr>Cuando decimos que de esta crisis hay que salir en colectivo.</vt:lpstr>
      <vt:lpstr>Como seguimos desde nuestros espacios </vt:lpstr>
      <vt:lpstr>Presentación de PowerPoint</vt:lpstr>
      <vt:lpstr>Cuidar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jesus morales</dc:creator>
  <cp:lastModifiedBy>jesus morales</cp:lastModifiedBy>
  <cp:revision>33</cp:revision>
  <dcterms:created xsi:type="dcterms:W3CDTF">2022-09-11T23:04:48Z</dcterms:created>
  <dcterms:modified xsi:type="dcterms:W3CDTF">2022-09-13T03:15:45Z</dcterms:modified>
</cp:coreProperties>
</file>