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8" r:id="rId3"/>
    <p:sldMasterId id="2147483713" r:id="rId4"/>
  </p:sldMasterIdLst>
  <p:notesMasterIdLst>
    <p:notesMasterId r:id="rId18"/>
  </p:notesMasterIdLst>
  <p:sldIdLst>
    <p:sldId id="274" r:id="rId5"/>
    <p:sldId id="279" r:id="rId6"/>
    <p:sldId id="292" r:id="rId7"/>
    <p:sldId id="774" r:id="rId8"/>
    <p:sldId id="256" r:id="rId9"/>
    <p:sldId id="306" r:id="rId10"/>
    <p:sldId id="285" r:id="rId11"/>
    <p:sldId id="775" r:id="rId12"/>
    <p:sldId id="322" r:id="rId13"/>
    <p:sldId id="263" r:id="rId14"/>
    <p:sldId id="425" r:id="rId15"/>
    <p:sldId id="265" r:id="rId16"/>
    <p:sldId id="280" r:id="rId17"/>
  </p:sldIdLst>
  <p:sldSz cx="12192000" cy="6858000"/>
  <p:notesSz cx="7010400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524"/>
    <a:srgbClr val="FFA500"/>
    <a:srgbClr val="A83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0182" autoAdjust="0"/>
  </p:normalViewPr>
  <p:slideViewPr>
    <p:cSldViewPr snapToGrid="0">
      <p:cViewPr>
        <p:scale>
          <a:sx n="56" d="100"/>
          <a:sy n="56" d="100"/>
        </p:scale>
        <p:origin x="10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1B5BE9-1821-4D7E-9810-3EF5B979AFA2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A827ED-1A83-40E5-9F51-353C44E5AF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155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251bb473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251bb473_0_6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1630"/>
              </a:spcBef>
              <a:buClr>
                <a:schemeClr val="dk2"/>
              </a:buClr>
              <a:buSzPts val="1100"/>
            </a:pPr>
            <a:r>
              <a:rPr lang="es-ES" sz="1100" dirty="0" err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autoregulacion</a:t>
            </a:r>
            <a:r>
              <a:rPr lang="es-ES" sz="110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, cuidados </a:t>
            </a:r>
            <a:r>
              <a:rPr lang="es-ES" sz="1100" dirty="0" err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societales</a:t>
            </a:r>
            <a:r>
              <a:rPr lang="es-ES" sz="110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s-ES" sz="1100" dirty="0" err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heterocuidados</a:t>
            </a:r>
            <a:endParaRPr lang="es-ES" sz="1100" dirty="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15000"/>
              </a:lnSpc>
              <a:spcBef>
                <a:spcPts val="1630"/>
              </a:spcBef>
              <a:buClr>
                <a:schemeClr val="dk2"/>
              </a:buClr>
              <a:buSzPts val="1100"/>
            </a:pPr>
            <a:r>
              <a:rPr lang="es-ES" sz="1100" dirty="0" err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investigacion</a:t>
            </a:r>
            <a:r>
              <a:rPr lang="es-ES" sz="110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-intervención-incidencia</a:t>
            </a:r>
          </a:p>
          <a:p>
            <a:pPr>
              <a:lnSpc>
                <a:spcPct val="115000"/>
              </a:lnSpc>
              <a:spcBef>
                <a:spcPts val="1630"/>
              </a:spcBef>
              <a:buClr>
                <a:schemeClr val="dk2"/>
              </a:buClr>
              <a:buSzPts val="1100"/>
            </a:pPr>
            <a:r>
              <a:rPr lang="es-ES" sz="110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individual-colectivo-institucional</a:t>
            </a:r>
          </a:p>
          <a:p>
            <a:pPr>
              <a:lnSpc>
                <a:spcPct val="115000"/>
              </a:lnSpc>
              <a:spcBef>
                <a:spcPts val="1630"/>
              </a:spcBef>
              <a:buClr>
                <a:schemeClr val="dk2"/>
              </a:buClr>
              <a:buSzPts val="1100"/>
            </a:pPr>
            <a:r>
              <a:rPr lang="es-ES" sz="1100" dirty="0" err="1">
                <a:solidFill>
                  <a:srgbClr val="FF0000"/>
                </a:solidFill>
              </a:rPr>
              <a:t>diapo</a:t>
            </a:r>
            <a:r>
              <a:rPr lang="es-ES" sz="1100" dirty="0">
                <a:solidFill>
                  <a:srgbClr val="FF0000"/>
                </a:solidFill>
              </a:rPr>
              <a:t> de conferencia, </a:t>
            </a:r>
            <a:r>
              <a:rPr lang="es-ES" sz="1100" dirty="0" err="1">
                <a:solidFill>
                  <a:srgbClr val="FF0000"/>
                </a:solidFill>
              </a:rPr>
              <a:t>diapo</a:t>
            </a:r>
            <a:r>
              <a:rPr lang="es-ES" sz="1100" dirty="0">
                <a:solidFill>
                  <a:srgbClr val="FF0000"/>
                </a:solidFill>
              </a:rPr>
              <a:t> de redes, </a:t>
            </a:r>
            <a:r>
              <a:rPr lang="es-ES" sz="1100" dirty="0" err="1">
                <a:solidFill>
                  <a:srgbClr val="FF0000"/>
                </a:solidFill>
              </a:rPr>
              <a:t>qr</a:t>
            </a:r>
            <a:r>
              <a:rPr lang="es-ES" sz="1100" dirty="0">
                <a:solidFill>
                  <a:srgbClr val="FF0000"/>
                </a:solidFill>
              </a:rPr>
              <a:t> para acceder a materiales y </a:t>
            </a:r>
            <a:r>
              <a:rPr lang="es-ES" sz="1100" dirty="0" err="1">
                <a:solidFill>
                  <a:srgbClr val="FF0000"/>
                </a:solidFill>
              </a:rPr>
              <a:t>articulos</a:t>
            </a:r>
            <a:br>
              <a:rPr lang="es-ES" sz="1100" dirty="0">
                <a:solidFill>
                  <a:srgbClr val="FF0000"/>
                </a:solidFill>
              </a:rPr>
            </a:br>
            <a:r>
              <a:rPr lang="es-ES" sz="1100" dirty="0">
                <a:solidFill>
                  <a:srgbClr val="FF0000"/>
                </a:solidFill>
              </a:rPr>
              <a:t>Pedir el meme de la bolsa y </a:t>
            </a:r>
            <a:r>
              <a:rPr lang="es-ES" sz="1100" dirty="0" err="1">
                <a:solidFill>
                  <a:srgbClr val="FF0000"/>
                </a:solidFill>
              </a:rPr>
              <a:t>pachu</a:t>
            </a:r>
            <a:r>
              <a:rPr lang="es-ES" sz="1100" dirty="0">
                <a:solidFill>
                  <a:srgbClr val="FF0000"/>
                </a:solidFill>
              </a:rPr>
              <a:t> en mejor calidad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254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23630543_3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856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23630543_3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r>
              <a:rPr lang="es-ES" dirty="0"/>
              <a:t>La salud esta ligada a la concreción</a:t>
            </a:r>
            <a:r>
              <a:rPr lang="es-ES" baseline="0" dirty="0"/>
              <a:t> de los DDHH, la salud mental…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934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5F49A-DA05-4696-B316-850E08983BC4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522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5F49A-DA05-4696-B316-850E08983BC4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51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23630543_3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defTabSz="931774"/>
            <a:r>
              <a:rPr lang="es-MX" dirty="0"/>
              <a:t>CONVENCIÓN SOBRE LOS DERECHOS DE LAS PERSONAS CON DISCAPACIDAD, </a:t>
            </a:r>
            <a:r>
              <a:rPr lang="es-MX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mediante resolución de la Asamblea General de las Naciones Unidas del 13 de diciembre de 2006.</a:t>
            </a:r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3926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</a:pPr>
            <a:r>
              <a:rPr lang="es-AR" dirty="0"/>
              <a:t>Autonomía sobre el propio cuerpo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AR" dirty="0"/>
              <a:t>Queda limitada como estrategia de prevención…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4170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27ED-1A83-40E5-9F51-353C44E5AF92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5042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3100-060E-4783-8BE9-304552265DD7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E0A-A834-490E-9332-0652B16E29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97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3100-060E-4783-8BE9-304552265DD7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E0A-A834-490E-9332-0652B16E29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903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3100-060E-4783-8BE9-304552265DD7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E0A-A834-490E-9332-0652B16E29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861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000000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99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200404" y="2136900"/>
            <a:ext cx="40952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7534096" y="2136900"/>
            <a:ext cx="40952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000000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26000" y="1248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000000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59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08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437356" y="5634700"/>
            <a:ext cx="1118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000000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5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566933" y="554200"/>
            <a:ext cx="11062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1138600" y="1739800"/>
            <a:ext cx="99148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138600" y="3892600"/>
            <a:ext cx="9914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000000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000000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75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D575F-F10D-814F-3ABB-60C18F123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447D1A-70D4-287E-C6C6-96FC027E7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0367E9-0C2F-88D1-E127-63609A12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E186-2AD3-46B0-8C7D-F6FC311D0223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A74963-7818-565F-16F2-70401BD1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6D719-8552-E3FE-DF3B-96E8CD7F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4CA0-0AAA-4D44-ADBF-E5EDC89EBE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519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3100-060E-4783-8BE9-304552265DD7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E0A-A834-490E-9332-0652B16E29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5337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AE7BF-8B24-4E98-DC13-18AA091F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99B5B4-D84C-9436-9C78-003852B8A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CA9B55-34AD-478C-3E9F-362A7876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E186-2AD3-46B0-8C7D-F6FC311D0223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83D1EB-93B6-542F-7E70-3B620FF6D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203AA7-7B9D-D615-7AD6-A26731CB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4CA0-0AAA-4D44-ADBF-E5EDC89EBE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5054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BFA0B-B8F6-AB09-0F73-EA9FAAE0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4B891C-9C6F-28BD-4422-AFDAF32BB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888908-0EB4-43B6-A5CF-DE71A676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E186-2AD3-46B0-8C7D-F6FC311D0223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478FB-ED1E-36AB-55D0-7FFACBB4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A893CD-48A6-DBAE-08B2-8530A557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4CA0-0AAA-4D44-ADBF-E5EDC89EBE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7804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EB5BD-7CAD-4859-1A8D-95B476B3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DD5B08-27D8-86FA-F1D3-E333A2282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3D82C7-3DA0-5E85-C585-616435BEA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9456C9-857B-2934-4C06-A76CE534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E186-2AD3-46B0-8C7D-F6FC311D0223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DA620D-8975-C6BE-AA59-1D8543F5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C77553-F3A6-7EF4-0FE5-A4F2F044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4CA0-0AAA-4D44-ADBF-E5EDC89EBE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7772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CADA4-DD69-FF6F-8AC8-569A00E3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FD4944-C300-E8D3-FB08-6C7D59457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482936-C513-E0CD-10B7-A2B56F6C3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F34210-43B6-D5C0-05BD-0E8B8BAD8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28A421-D77B-B343-DDBC-4FE4E0E9D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20443E-88D6-EC3F-40C9-4EF1E760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E186-2AD3-46B0-8C7D-F6FC311D0223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316429-E53D-FBCD-0A38-006B4580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64E3BF-4FCC-0627-8B4D-E84A3E43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4CA0-0AAA-4D44-ADBF-E5EDC89EBE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9178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E5331-A25C-B653-F3C9-489C265B6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324150-962F-04AE-CC4A-C244ED13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E186-2AD3-46B0-8C7D-F6FC311D0223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FE270E-14F4-09F9-CD7C-487923E4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B60CCD-9FBA-160E-2990-21CA1E8F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4CA0-0AAA-4D44-ADBF-E5EDC89EBE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5775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C29C26-3178-E1E7-3DDD-768D2838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E186-2AD3-46B0-8C7D-F6FC311D0223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98AEB9-9E00-59D3-38B9-C4900811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9F8BE9A-BE71-5CBF-88E5-D4546F60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4CA0-0AAA-4D44-ADBF-E5EDC89EBE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0232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D06E0-7551-0A92-C9E0-F8B9A6011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B9D8DF-856E-3EFA-ED36-52DD59B60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5E230A-7755-46E7-CAF7-541C3BDDD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049F73-0FD6-5BAD-F3D2-BD95F059F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E186-2AD3-46B0-8C7D-F6FC311D0223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A5DAD5-301C-4359-04EB-313F89A6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D77211-9558-A8C5-32E3-C21A9891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4CA0-0AAA-4D44-ADBF-E5EDC89EBE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697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76B7A-CC11-FA3F-1D05-2F664456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BA558F-08A0-122F-F83B-5CBCD8F0A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CCC3C0-A154-4C49-FDEF-60ABE9703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2F94C9-81FB-FC68-9E03-3CAA4A49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E186-2AD3-46B0-8C7D-F6FC311D0223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24B001-0507-FE12-6EF0-53E893FD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549E66-CED2-7DCF-1FD3-363E896D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4CA0-0AAA-4D44-ADBF-E5EDC89EBE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32602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B8544-EBF7-E754-7C10-E8ACCD3A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3CE7F0-E917-6183-43FC-CD57C0616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D77F9D-9FE7-F956-A3FC-7F5F598F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E186-2AD3-46B0-8C7D-F6FC311D0223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51DBE0-5CB5-ED2D-46E8-7BF965052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827C3A-AEAC-9621-36EA-82A3C9AD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4CA0-0AAA-4D44-ADBF-E5EDC89EBE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4064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1CE223-4A0A-1E3D-3AD2-8399AA899C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5776EC-C4DC-C56D-3A2B-D1417AAE11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665772-719C-B3BF-8A7F-F15BEE27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E186-2AD3-46B0-8C7D-F6FC311D0223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A609AA-72E4-A9E3-C94F-35AB6048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44F895-DF13-8542-6DDF-DEC5C286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E4CA0-0AAA-4D44-ADBF-E5EDC89EBE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9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3100-060E-4783-8BE9-304552265DD7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E0A-A834-490E-9332-0652B16E29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691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8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18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8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6452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62317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441570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24"/>
          <p:cNvCxnSpPr/>
          <p:nvPr/>
        </p:nvCxnSpPr>
        <p:spPr>
          <a:xfrm>
            <a:off x="566933" y="554200"/>
            <a:ext cx="11062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24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541900" y="2409100"/>
            <a:ext cx="11062400" cy="2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2409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25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25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6;p25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3200404" y="2136900"/>
            <a:ext cx="40952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body" idx="2"/>
          </p:nvPr>
        </p:nvSpPr>
        <p:spPr>
          <a:xfrm>
            <a:off x="7534096" y="2136900"/>
            <a:ext cx="40952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3592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26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43;p26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437356" y="5634700"/>
            <a:ext cx="1118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1797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oogle Shape;47;p27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48;p27"/>
          <p:cNvCxnSpPr/>
          <p:nvPr/>
        </p:nvCxnSpPr>
        <p:spPr>
          <a:xfrm>
            <a:off x="566933" y="554200"/>
            <a:ext cx="11062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27"/>
          <p:cNvSpPr txBox="1">
            <a:spLocks noGrp="1"/>
          </p:cNvSpPr>
          <p:nvPr>
            <p:ph type="title" hasCustomPrompt="1"/>
          </p:nvPr>
        </p:nvSpPr>
        <p:spPr>
          <a:xfrm>
            <a:off x="1138600" y="1739800"/>
            <a:ext cx="9914800" cy="2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1138600" y="3892600"/>
            <a:ext cx="9914800" cy="14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25425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318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848" y="987610"/>
            <a:ext cx="10921467" cy="60055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>
                <a:solidFill>
                  <a:srgbClr val="1B3769"/>
                </a:solidFill>
                <a:latin typeface="Helvetica" panose="020B0604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8642" y="1599985"/>
            <a:ext cx="10953548" cy="37319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F4D1-35FF-4424-AFFD-191F8E08B647}" type="slidenum">
              <a:rPr lang="es-US" smtClean="0"/>
              <a:t>‹Nº›</a:t>
            </a:fld>
            <a:endParaRPr lang="es-US"/>
          </a:p>
        </p:txBody>
      </p:sp>
      <p:sp>
        <p:nvSpPr>
          <p:cNvPr id="8" name="Marcador de contenido 2"/>
          <p:cNvSpPr>
            <a:spLocks noGrp="1"/>
          </p:cNvSpPr>
          <p:nvPr>
            <p:ph idx="13"/>
          </p:nvPr>
        </p:nvSpPr>
        <p:spPr>
          <a:xfrm>
            <a:off x="549441" y="2345390"/>
            <a:ext cx="11000875" cy="24576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Helvetica" panose="020B0604020202030204" pitchFamily="34" charset="0"/>
              </a:defRPr>
            </a:lvl1pPr>
            <a:lvl2pPr>
              <a:lnSpc>
                <a:spcPct val="100000"/>
              </a:lnSpc>
              <a:defRPr sz="1800">
                <a:latin typeface="Helvetica" panose="020B0604020202030204" pitchFamily="34" charset="0"/>
              </a:defRPr>
            </a:lvl2pPr>
            <a:lvl3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3pPr>
            <a:lvl4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4pPr>
            <a:lvl5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77169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>
          <p15:clr>
            <a:srgbClr val="FBAE40"/>
          </p15:clr>
        </p15:guide>
        <p15:guide id="4" orient="horz" pos="3045">
          <p15:clr>
            <a:srgbClr val="FBAE40"/>
          </p15:clr>
        </p15:guide>
        <p15:guide id="5" pos="7287">
          <p15:clr>
            <a:srgbClr val="FBAE40"/>
          </p15:clr>
        </p15:guide>
        <p15:guide id="6" pos="325">
          <p15:clr>
            <a:srgbClr val="FBAE40"/>
          </p15:clr>
        </p15:guide>
        <p15:guide id="7" orient="horz" pos="354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848" y="987610"/>
            <a:ext cx="10921467" cy="60055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>
                <a:solidFill>
                  <a:srgbClr val="1B3769"/>
                </a:solidFill>
                <a:latin typeface="Helvetica" panose="020B0604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8642" y="1599985"/>
            <a:ext cx="10953548" cy="37319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F4D1-35FF-4424-AFFD-191F8E08B647}" type="slidenum">
              <a:rPr lang="es-US" smtClean="0"/>
              <a:t>‹Nº›</a:t>
            </a:fld>
            <a:endParaRPr lang="es-US"/>
          </a:p>
        </p:txBody>
      </p:sp>
      <p:sp>
        <p:nvSpPr>
          <p:cNvPr id="8" name="Marcador de contenido 2"/>
          <p:cNvSpPr>
            <a:spLocks noGrp="1"/>
          </p:cNvSpPr>
          <p:nvPr>
            <p:ph idx="13"/>
          </p:nvPr>
        </p:nvSpPr>
        <p:spPr>
          <a:xfrm>
            <a:off x="549441" y="2345390"/>
            <a:ext cx="11000875" cy="24576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Helvetica" panose="020B0604020202030204" pitchFamily="34" charset="0"/>
              </a:defRPr>
            </a:lvl1pPr>
            <a:lvl2pPr>
              <a:lnSpc>
                <a:spcPct val="100000"/>
              </a:lnSpc>
              <a:defRPr sz="1800">
                <a:latin typeface="Helvetica" panose="020B0604020202030204" pitchFamily="34" charset="0"/>
              </a:defRPr>
            </a:lvl2pPr>
            <a:lvl3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3pPr>
            <a:lvl4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4pPr>
            <a:lvl5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22979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>
          <p15:clr>
            <a:srgbClr val="FBAE40"/>
          </p15:clr>
        </p15:guide>
        <p15:guide id="4" orient="horz" pos="3045">
          <p15:clr>
            <a:srgbClr val="FBAE40"/>
          </p15:clr>
        </p15:guide>
        <p15:guide id="5" pos="7287">
          <p15:clr>
            <a:srgbClr val="FBAE40"/>
          </p15:clr>
        </p15:guide>
        <p15:guide id="6" pos="325">
          <p15:clr>
            <a:srgbClr val="FBAE40"/>
          </p15:clr>
        </p15:guide>
        <p15:guide id="7" orient="horz" pos="354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3100-060E-4783-8BE9-304552265DD7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E0A-A834-490E-9332-0652B16E29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8780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848" y="987610"/>
            <a:ext cx="10921467" cy="60055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>
                <a:solidFill>
                  <a:srgbClr val="1B3769"/>
                </a:solidFill>
                <a:latin typeface="Helvetica" panose="020B0604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8642" y="1599985"/>
            <a:ext cx="10953548" cy="37319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F4D1-35FF-4424-AFFD-191F8E08B647}" type="slidenum">
              <a:rPr lang="es-US" smtClean="0"/>
              <a:t>‹Nº›</a:t>
            </a:fld>
            <a:endParaRPr lang="es-US"/>
          </a:p>
        </p:txBody>
      </p:sp>
      <p:sp>
        <p:nvSpPr>
          <p:cNvPr id="8" name="Marcador de contenido 2"/>
          <p:cNvSpPr>
            <a:spLocks noGrp="1"/>
          </p:cNvSpPr>
          <p:nvPr>
            <p:ph idx="13"/>
          </p:nvPr>
        </p:nvSpPr>
        <p:spPr>
          <a:xfrm>
            <a:off x="549441" y="2345390"/>
            <a:ext cx="11000875" cy="24576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Helvetica" panose="020B0604020202030204" pitchFamily="34" charset="0"/>
              </a:defRPr>
            </a:lvl1pPr>
            <a:lvl2pPr>
              <a:lnSpc>
                <a:spcPct val="100000"/>
              </a:lnSpc>
              <a:defRPr sz="1800">
                <a:latin typeface="Helvetica" panose="020B0604020202030204" pitchFamily="34" charset="0"/>
              </a:defRPr>
            </a:lvl2pPr>
            <a:lvl3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3pPr>
            <a:lvl4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4pPr>
            <a:lvl5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493591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>
          <p15:clr>
            <a:srgbClr val="FBAE40"/>
          </p15:clr>
        </p15:guide>
        <p15:guide id="4" orient="horz" pos="3045">
          <p15:clr>
            <a:srgbClr val="FBAE40"/>
          </p15:clr>
        </p15:guide>
        <p15:guide id="5" pos="7287">
          <p15:clr>
            <a:srgbClr val="FBAE40"/>
          </p15:clr>
        </p15:guide>
        <p15:guide id="6" pos="325">
          <p15:clr>
            <a:srgbClr val="FBAE40"/>
          </p15:clr>
        </p15:guide>
        <p15:guide id="7" orient="horz" pos="354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848" y="987610"/>
            <a:ext cx="10921467" cy="60055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>
                <a:solidFill>
                  <a:srgbClr val="1B3769"/>
                </a:solidFill>
                <a:latin typeface="Helvetica" panose="020B0604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8642" y="1599985"/>
            <a:ext cx="10953548" cy="37319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F4D1-35FF-4424-AFFD-191F8E08B647}" type="slidenum">
              <a:rPr lang="es-US" smtClean="0"/>
              <a:t>‹Nº›</a:t>
            </a:fld>
            <a:endParaRPr lang="es-US"/>
          </a:p>
        </p:txBody>
      </p:sp>
      <p:sp>
        <p:nvSpPr>
          <p:cNvPr id="8" name="Marcador de contenido 2"/>
          <p:cNvSpPr>
            <a:spLocks noGrp="1"/>
          </p:cNvSpPr>
          <p:nvPr>
            <p:ph idx="13"/>
          </p:nvPr>
        </p:nvSpPr>
        <p:spPr>
          <a:xfrm>
            <a:off x="549441" y="2345390"/>
            <a:ext cx="11000875" cy="24576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Helvetica" panose="020B0604020202030204" pitchFamily="34" charset="0"/>
              </a:defRPr>
            </a:lvl1pPr>
            <a:lvl2pPr>
              <a:lnSpc>
                <a:spcPct val="100000"/>
              </a:lnSpc>
              <a:defRPr sz="1800">
                <a:latin typeface="Helvetica" panose="020B0604020202030204" pitchFamily="34" charset="0"/>
              </a:defRPr>
            </a:lvl2pPr>
            <a:lvl3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3pPr>
            <a:lvl4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4pPr>
            <a:lvl5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475264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>
          <p15:clr>
            <a:srgbClr val="FBAE40"/>
          </p15:clr>
        </p15:guide>
        <p15:guide id="4" orient="horz" pos="3045">
          <p15:clr>
            <a:srgbClr val="FBAE40"/>
          </p15:clr>
        </p15:guide>
        <p15:guide id="5" pos="7287">
          <p15:clr>
            <a:srgbClr val="FBAE40"/>
          </p15:clr>
        </p15:guide>
        <p15:guide id="6" pos="325">
          <p15:clr>
            <a:srgbClr val="FBAE40"/>
          </p15:clr>
        </p15:guide>
        <p15:guide id="7" orient="horz" pos="354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848" y="987610"/>
            <a:ext cx="10921467" cy="60055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>
                <a:solidFill>
                  <a:srgbClr val="1B3769"/>
                </a:solidFill>
                <a:latin typeface="Helvetica" panose="020B0604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8642" y="1599985"/>
            <a:ext cx="10953548" cy="37319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F4D1-35FF-4424-AFFD-191F8E08B647}" type="slidenum">
              <a:rPr lang="es-US" smtClean="0"/>
              <a:t>‹Nº›</a:t>
            </a:fld>
            <a:endParaRPr lang="es-US"/>
          </a:p>
        </p:txBody>
      </p:sp>
      <p:sp>
        <p:nvSpPr>
          <p:cNvPr id="8" name="Marcador de contenido 2"/>
          <p:cNvSpPr>
            <a:spLocks noGrp="1"/>
          </p:cNvSpPr>
          <p:nvPr>
            <p:ph idx="13"/>
          </p:nvPr>
        </p:nvSpPr>
        <p:spPr>
          <a:xfrm>
            <a:off x="549441" y="2345390"/>
            <a:ext cx="11000875" cy="24576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Helvetica" panose="020B0604020202030204" pitchFamily="34" charset="0"/>
              </a:defRPr>
            </a:lvl1pPr>
            <a:lvl2pPr>
              <a:lnSpc>
                <a:spcPct val="100000"/>
              </a:lnSpc>
              <a:defRPr sz="1800">
                <a:latin typeface="Helvetica" panose="020B0604020202030204" pitchFamily="34" charset="0"/>
              </a:defRPr>
            </a:lvl2pPr>
            <a:lvl3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3pPr>
            <a:lvl4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4pPr>
            <a:lvl5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539936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>
          <p15:clr>
            <a:srgbClr val="FBAE40"/>
          </p15:clr>
        </p15:guide>
        <p15:guide id="4" orient="horz" pos="3045">
          <p15:clr>
            <a:srgbClr val="FBAE40"/>
          </p15:clr>
        </p15:guide>
        <p15:guide id="5" pos="7287">
          <p15:clr>
            <a:srgbClr val="FBAE40"/>
          </p15:clr>
        </p15:guide>
        <p15:guide id="6" pos="325">
          <p15:clr>
            <a:srgbClr val="FBAE40"/>
          </p15:clr>
        </p15:guide>
        <p15:guide id="7" orient="horz" pos="3543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848" y="987610"/>
            <a:ext cx="10921467" cy="60055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>
                <a:solidFill>
                  <a:srgbClr val="1B3769"/>
                </a:solidFill>
                <a:latin typeface="Helvetica" panose="020B0604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8642" y="1599985"/>
            <a:ext cx="10953548" cy="37319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F4D1-35FF-4424-AFFD-191F8E08B647}" type="slidenum">
              <a:rPr lang="es-US" smtClean="0"/>
              <a:t>‹Nº›</a:t>
            </a:fld>
            <a:endParaRPr lang="es-US"/>
          </a:p>
        </p:txBody>
      </p:sp>
      <p:sp>
        <p:nvSpPr>
          <p:cNvPr id="8" name="Marcador de contenido 2"/>
          <p:cNvSpPr>
            <a:spLocks noGrp="1"/>
          </p:cNvSpPr>
          <p:nvPr>
            <p:ph idx="13"/>
          </p:nvPr>
        </p:nvSpPr>
        <p:spPr>
          <a:xfrm>
            <a:off x="549441" y="2345390"/>
            <a:ext cx="11000875" cy="24576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Helvetica" panose="020B0604020202030204" pitchFamily="34" charset="0"/>
              </a:defRPr>
            </a:lvl1pPr>
            <a:lvl2pPr>
              <a:lnSpc>
                <a:spcPct val="100000"/>
              </a:lnSpc>
              <a:defRPr sz="1800">
                <a:latin typeface="Helvetica" panose="020B0604020202030204" pitchFamily="34" charset="0"/>
              </a:defRPr>
            </a:lvl2pPr>
            <a:lvl3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3pPr>
            <a:lvl4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4pPr>
            <a:lvl5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896543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>
          <p15:clr>
            <a:srgbClr val="FBAE40"/>
          </p15:clr>
        </p15:guide>
        <p15:guide id="4" orient="horz" pos="3045">
          <p15:clr>
            <a:srgbClr val="FBAE40"/>
          </p15:clr>
        </p15:guide>
        <p15:guide id="5" pos="7287">
          <p15:clr>
            <a:srgbClr val="FBAE40"/>
          </p15:clr>
        </p15:guide>
        <p15:guide id="6" pos="325">
          <p15:clr>
            <a:srgbClr val="FBAE40"/>
          </p15:clr>
        </p15:guide>
        <p15:guide id="7" orient="horz" pos="3543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848" y="987610"/>
            <a:ext cx="10921467" cy="60055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>
                <a:solidFill>
                  <a:srgbClr val="1B3769"/>
                </a:solidFill>
                <a:latin typeface="Helvetica" panose="020B0604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8642" y="1599985"/>
            <a:ext cx="10953548" cy="37319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F4D1-35FF-4424-AFFD-191F8E08B647}" type="slidenum">
              <a:rPr lang="es-US" smtClean="0"/>
              <a:t>‹Nº›</a:t>
            </a:fld>
            <a:endParaRPr lang="es-US"/>
          </a:p>
        </p:txBody>
      </p:sp>
      <p:sp>
        <p:nvSpPr>
          <p:cNvPr id="8" name="Marcador de contenido 2"/>
          <p:cNvSpPr>
            <a:spLocks noGrp="1"/>
          </p:cNvSpPr>
          <p:nvPr>
            <p:ph idx="13"/>
          </p:nvPr>
        </p:nvSpPr>
        <p:spPr>
          <a:xfrm>
            <a:off x="549441" y="2345390"/>
            <a:ext cx="11000875" cy="24576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Helvetica" panose="020B0604020202030204" pitchFamily="34" charset="0"/>
              </a:defRPr>
            </a:lvl1pPr>
            <a:lvl2pPr>
              <a:lnSpc>
                <a:spcPct val="100000"/>
              </a:lnSpc>
              <a:defRPr sz="1800">
                <a:latin typeface="Helvetica" panose="020B0604020202030204" pitchFamily="34" charset="0"/>
              </a:defRPr>
            </a:lvl2pPr>
            <a:lvl3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3pPr>
            <a:lvl4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4pPr>
            <a:lvl5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548242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>
          <p15:clr>
            <a:srgbClr val="FBAE40"/>
          </p15:clr>
        </p15:guide>
        <p15:guide id="4" orient="horz" pos="3045">
          <p15:clr>
            <a:srgbClr val="FBAE40"/>
          </p15:clr>
        </p15:guide>
        <p15:guide id="5" pos="7287">
          <p15:clr>
            <a:srgbClr val="FBAE40"/>
          </p15:clr>
        </p15:guide>
        <p15:guide id="6" pos="325">
          <p15:clr>
            <a:srgbClr val="FBAE40"/>
          </p15:clr>
        </p15:guide>
        <p15:guide id="7" orient="horz" pos="3543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848" y="987610"/>
            <a:ext cx="10921467" cy="60055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>
                <a:solidFill>
                  <a:srgbClr val="1B3769"/>
                </a:solidFill>
                <a:latin typeface="Helvetica" panose="020B0604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8642" y="1599985"/>
            <a:ext cx="10953548" cy="37319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F4D1-35FF-4424-AFFD-191F8E08B647}" type="slidenum">
              <a:rPr lang="es-US" smtClean="0"/>
              <a:t>‹Nº›</a:t>
            </a:fld>
            <a:endParaRPr lang="es-US"/>
          </a:p>
        </p:txBody>
      </p:sp>
      <p:sp>
        <p:nvSpPr>
          <p:cNvPr id="8" name="Marcador de contenido 2"/>
          <p:cNvSpPr>
            <a:spLocks noGrp="1"/>
          </p:cNvSpPr>
          <p:nvPr>
            <p:ph idx="13"/>
          </p:nvPr>
        </p:nvSpPr>
        <p:spPr>
          <a:xfrm>
            <a:off x="549441" y="2345390"/>
            <a:ext cx="11000875" cy="24576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Helvetica" panose="020B0604020202030204" pitchFamily="34" charset="0"/>
              </a:defRPr>
            </a:lvl1pPr>
            <a:lvl2pPr>
              <a:lnSpc>
                <a:spcPct val="100000"/>
              </a:lnSpc>
              <a:defRPr sz="1800">
                <a:latin typeface="Helvetica" panose="020B0604020202030204" pitchFamily="34" charset="0"/>
              </a:defRPr>
            </a:lvl2pPr>
            <a:lvl3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3pPr>
            <a:lvl4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4pPr>
            <a:lvl5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20763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>
          <p15:clr>
            <a:srgbClr val="FBAE40"/>
          </p15:clr>
        </p15:guide>
        <p15:guide id="4" orient="horz" pos="3045">
          <p15:clr>
            <a:srgbClr val="FBAE40"/>
          </p15:clr>
        </p15:guide>
        <p15:guide id="5" pos="7287">
          <p15:clr>
            <a:srgbClr val="FBAE40"/>
          </p15:clr>
        </p15:guide>
        <p15:guide id="6" pos="325">
          <p15:clr>
            <a:srgbClr val="FBAE40"/>
          </p15:clr>
        </p15:guide>
        <p15:guide id="7" orient="horz" pos="354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848" y="987610"/>
            <a:ext cx="10921467" cy="60055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>
                <a:solidFill>
                  <a:srgbClr val="1B3769"/>
                </a:solidFill>
                <a:latin typeface="Helvetica" panose="020B0604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8642" y="1599985"/>
            <a:ext cx="10953548" cy="37319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F4D1-35FF-4424-AFFD-191F8E08B647}" type="slidenum">
              <a:rPr lang="es-US" smtClean="0"/>
              <a:t>‹Nº›</a:t>
            </a:fld>
            <a:endParaRPr lang="es-US"/>
          </a:p>
        </p:txBody>
      </p:sp>
      <p:sp>
        <p:nvSpPr>
          <p:cNvPr id="8" name="Marcador de contenido 2"/>
          <p:cNvSpPr>
            <a:spLocks noGrp="1"/>
          </p:cNvSpPr>
          <p:nvPr>
            <p:ph idx="13"/>
          </p:nvPr>
        </p:nvSpPr>
        <p:spPr>
          <a:xfrm>
            <a:off x="549441" y="2345390"/>
            <a:ext cx="11000875" cy="24576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Helvetica" panose="020B0604020202030204" pitchFamily="34" charset="0"/>
              </a:defRPr>
            </a:lvl1pPr>
            <a:lvl2pPr>
              <a:lnSpc>
                <a:spcPct val="100000"/>
              </a:lnSpc>
              <a:defRPr sz="1800">
                <a:latin typeface="Helvetica" panose="020B0604020202030204" pitchFamily="34" charset="0"/>
              </a:defRPr>
            </a:lvl2pPr>
            <a:lvl3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3pPr>
            <a:lvl4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4pPr>
            <a:lvl5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935028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>
          <p15:clr>
            <a:srgbClr val="FBAE40"/>
          </p15:clr>
        </p15:guide>
        <p15:guide id="4" orient="horz" pos="3045">
          <p15:clr>
            <a:srgbClr val="FBAE40"/>
          </p15:clr>
        </p15:guide>
        <p15:guide id="5" pos="7287">
          <p15:clr>
            <a:srgbClr val="FBAE40"/>
          </p15:clr>
        </p15:guide>
        <p15:guide id="6" pos="325">
          <p15:clr>
            <a:srgbClr val="FBAE40"/>
          </p15:clr>
        </p15:guide>
        <p15:guide id="7" orient="horz" pos="3543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848" y="987610"/>
            <a:ext cx="10921467" cy="60055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>
                <a:solidFill>
                  <a:srgbClr val="1B3769"/>
                </a:solidFill>
                <a:latin typeface="Helvetica" panose="020B0604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8642" y="1599985"/>
            <a:ext cx="10953548" cy="37319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F4D1-35FF-4424-AFFD-191F8E08B647}" type="slidenum">
              <a:rPr lang="es-US" smtClean="0"/>
              <a:t>‹Nº›</a:t>
            </a:fld>
            <a:endParaRPr lang="es-US"/>
          </a:p>
        </p:txBody>
      </p:sp>
      <p:sp>
        <p:nvSpPr>
          <p:cNvPr id="8" name="Marcador de contenido 2"/>
          <p:cNvSpPr>
            <a:spLocks noGrp="1"/>
          </p:cNvSpPr>
          <p:nvPr>
            <p:ph idx="13"/>
          </p:nvPr>
        </p:nvSpPr>
        <p:spPr>
          <a:xfrm>
            <a:off x="549441" y="2345390"/>
            <a:ext cx="11000875" cy="24576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Helvetica" panose="020B0604020202030204" pitchFamily="34" charset="0"/>
              </a:defRPr>
            </a:lvl1pPr>
            <a:lvl2pPr>
              <a:lnSpc>
                <a:spcPct val="100000"/>
              </a:lnSpc>
              <a:defRPr sz="1800">
                <a:latin typeface="Helvetica" panose="020B0604020202030204" pitchFamily="34" charset="0"/>
              </a:defRPr>
            </a:lvl2pPr>
            <a:lvl3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3pPr>
            <a:lvl4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4pPr>
            <a:lvl5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963866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>
          <p15:clr>
            <a:srgbClr val="FBAE40"/>
          </p15:clr>
        </p15:guide>
        <p15:guide id="4" orient="horz" pos="3045">
          <p15:clr>
            <a:srgbClr val="FBAE40"/>
          </p15:clr>
        </p15:guide>
        <p15:guide id="5" pos="7287">
          <p15:clr>
            <a:srgbClr val="FBAE40"/>
          </p15:clr>
        </p15:guide>
        <p15:guide id="6" pos="325">
          <p15:clr>
            <a:srgbClr val="FBAE40"/>
          </p15:clr>
        </p15:guide>
        <p15:guide id="7" orient="horz" pos="354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848" y="987610"/>
            <a:ext cx="10921467" cy="60055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>
                <a:solidFill>
                  <a:srgbClr val="1B3769"/>
                </a:solidFill>
                <a:latin typeface="Helvetica" panose="020B0604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8642" y="1599985"/>
            <a:ext cx="10953548" cy="37319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F4D1-35FF-4424-AFFD-191F8E08B647}" type="slidenum">
              <a:rPr lang="es-US" smtClean="0"/>
              <a:t>‹Nº›</a:t>
            </a:fld>
            <a:endParaRPr lang="es-US"/>
          </a:p>
        </p:txBody>
      </p:sp>
      <p:sp>
        <p:nvSpPr>
          <p:cNvPr id="8" name="Marcador de contenido 2"/>
          <p:cNvSpPr>
            <a:spLocks noGrp="1"/>
          </p:cNvSpPr>
          <p:nvPr>
            <p:ph idx="13"/>
          </p:nvPr>
        </p:nvSpPr>
        <p:spPr>
          <a:xfrm>
            <a:off x="549441" y="2345390"/>
            <a:ext cx="11000875" cy="24576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Helvetica" panose="020B0604020202030204" pitchFamily="34" charset="0"/>
              </a:defRPr>
            </a:lvl1pPr>
            <a:lvl2pPr>
              <a:lnSpc>
                <a:spcPct val="100000"/>
              </a:lnSpc>
              <a:defRPr sz="1800">
                <a:latin typeface="Helvetica" panose="020B0604020202030204" pitchFamily="34" charset="0"/>
              </a:defRPr>
            </a:lvl2pPr>
            <a:lvl3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3pPr>
            <a:lvl4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4pPr>
            <a:lvl5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112081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>
          <p15:clr>
            <a:srgbClr val="FBAE40"/>
          </p15:clr>
        </p15:guide>
        <p15:guide id="4" orient="horz" pos="3045">
          <p15:clr>
            <a:srgbClr val="FBAE40"/>
          </p15:clr>
        </p15:guide>
        <p15:guide id="5" pos="7287">
          <p15:clr>
            <a:srgbClr val="FBAE40"/>
          </p15:clr>
        </p15:guide>
        <p15:guide id="6" pos="325">
          <p15:clr>
            <a:srgbClr val="FBAE40"/>
          </p15:clr>
        </p15:guide>
        <p15:guide id="7" orient="horz" pos="354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1848" y="987610"/>
            <a:ext cx="10921467" cy="600559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2600">
                <a:solidFill>
                  <a:srgbClr val="1B3769"/>
                </a:solidFill>
                <a:latin typeface="Helvetica" panose="020B0604020202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8642" y="1599985"/>
            <a:ext cx="10953548" cy="37319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3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EF4D1-35FF-4424-AFFD-191F8E08B647}" type="slidenum">
              <a:rPr lang="es-US" smtClean="0"/>
              <a:t>‹Nº›</a:t>
            </a:fld>
            <a:endParaRPr lang="es-US"/>
          </a:p>
        </p:txBody>
      </p:sp>
      <p:sp>
        <p:nvSpPr>
          <p:cNvPr id="8" name="Marcador de contenido 2"/>
          <p:cNvSpPr>
            <a:spLocks noGrp="1"/>
          </p:cNvSpPr>
          <p:nvPr>
            <p:ph idx="13"/>
          </p:nvPr>
        </p:nvSpPr>
        <p:spPr>
          <a:xfrm>
            <a:off x="549441" y="2345390"/>
            <a:ext cx="11000875" cy="245761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Helvetica" panose="020B0604020202030204" pitchFamily="34" charset="0"/>
              </a:defRPr>
            </a:lvl1pPr>
            <a:lvl2pPr>
              <a:lnSpc>
                <a:spcPct val="100000"/>
              </a:lnSpc>
              <a:defRPr sz="1800">
                <a:latin typeface="Helvetica" panose="020B0604020202030204" pitchFamily="34" charset="0"/>
              </a:defRPr>
            </a:lvl2pPr>
            <a:lvl3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3pPr>
            <a:lvl4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4pPr>
            <a:lvl5pPr>
              <a:lnSpc>
                <a:spcPct val="100000"/>
              </a:lnSpc>
              <a:defRPr sz="1600">
                <a:latin typeface="Helvetica" panose="020B060402020203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67060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18">
          <p15:clr>
            <a:srgbClr val="FBAE40"/>
          </p15:clr>
        </p15:guide>
        <p15:guide id="4" orient="horz" pos="3045">
          <p15:clr>
            <a:srgbClr val="FBAE40"/>
          </p15:clr>
        </p15:guide>
        <p15:guide id="5" pos="7287">
          <p15:clr>
            <a:srgbClr val="FBAE40"/>
          </p15:clr>
        </p15:guide>
        <p15:guide id="6" pos="325">
          <p15:clr>
            <a:srgbClr val="FBAE40"/>
          </p15:clr>
        </p15:guide>
        <p15:guide id="7" orient="horz" pos="35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3100-060E-4783-8BE9-304552265DD7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E0A-A834-490E-9332-0652B16E29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26592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C3B26-0530-4E07-A984-FD045E9A1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3A4C4A-B65C-4689-AE69-CDA600A5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866DF-5B7E-49D0-91BF-7BFC23D60613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A20CF2-9D64-44BE-9C85-90D58055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434181-B90E-47FB-986E-B454B53F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337A-F21E-4D4D-8EE6-C71E718352F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0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3100-060E-4783-8BE9-304552265DD7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E0A-A834-490E-9332-0652B16E29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171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3100-060E-4783-8BE9-304552265DD7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E0A-A834-490E-9332-0652B16E29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868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3100-060E-4783-8BE9-304552265DD7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E0A-A834-490E-9332-0652B16E29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691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3100-060E-4783-8BE9-304552265DD7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CE0A-A834-490E-9332-0652B16E29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685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93100-060E-4783-8BE9-304552265DD7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1CE0A-A834-490E-9332-0652B16E29A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425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000000"/>
                </a:solidFill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890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8A512B-D9D8-68D4-8EE9-390C7CE1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040B7D-20F9-EAB9-CB24-A2675BB6C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511344-B04A-C183-4938-60976BE06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9E186-2AD3-46B0-8C7D-F6FC311D0223}" type="datetimeFigureOut">
              <a:rPr lang="es-AR" smtClean="0"/>
              <a:t>13/9/2022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93A281-B155-DB79-2A37-77A314BD2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757DC3-8E6E-7349-E8E6-DFAFF25F9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E4CA0-0AAA-4D44-ADBF-E5EDC89EBE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901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92039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534790-C79F-5C00-CAD2-B08ECC99B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231" y="-722110"/>
            <a:ext cx="13468231" cy="7580110"/>
          </a:xfrm>
          <a:prstGeom prst="rect">
            <a:avLst/>
          </a:prstGeom>
        </p:spPr>
      </p:pic>
      <p:sp>
        <p:nvSpPr>
          <p:cNvPr id="9" name="Google Shape;169;p24"/>
          <p:cNvSpPr/>
          <p:nvPr/>
        </p:nvSpPr>
        <p:spPr>
          <a:xfrm>
            <a:off x="6989379" y="160153"/>
            <a:ext cx="4984965" cy="60636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7231118" y="638267"/>
            <a:ext cx="4614042" cy="511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ts val="3000"/>
              </a:lnSpc>
            </a:pPr>
            <a:r>
              <a:rPr lang="es-ES" sz="2800" dirty="0">
                <a:solidFill>
                  <a:srgbClr val="FFA500"/>
                </a:solidFill>
              </a:rPr>
              <a:t>Salud Mental en el contexto de la </a:t>
            </a:r>
            <a:r>
              <a:rPr lang="es-ES" sz="2800" dirty="0" err="1">
                <a:solidFill>
                  <a:srgbClr val="FFA500"/>
                </a:solidFill>
              </a:rPr>
              <a:t>pos-pandemia</a:t>
            </a:r>
            <a:r>
              <a:rPr lang="es-ES" sz="2800" dirty="0">
                <a:solidFill>
                  <a:srgbClr val="FFA500"/>
                </a:solidFill>
              </a:rPr>
              <a:t>: </a:t>
            </a:r>
            <a:br>
              <a:rPr lang="es-ES" sz="2800" dirty="0">
                <a:solidFill>
                  <a:srgbClr val="FFA500"/>
                </a:solidFill>
              </a:rPr>
            </a:br>
            <a:r>
              <a:rPr lang="es-ES" sz="2800" dirty="0">
                <a:solidFill>
                  <a:srgbClr val="FFA500"/>
                </a:solidFill>
              </a:rPr>
              <a:t>formación en salud mental desde una perspectiva de reducción de riesgos y daños</a:t>
            </a:r>
            <a:br>
              <a:rPr lang="es-ES" sz="2800" dirty="0">
                <a:solidFill>
                  <a:srgbClr val="FFA500"/>
                </a:solidFill>
              </a:rPr>
            </a:br>
            <a:br>
              <a:rPr lang="es-ES" sz="2800" dirty="0">
                <a:solidFill>
                  <a:srgbClr val="FFA500"/>
                </a:solidFill>
              </a:rPr>
            </a:br>
            <a:br>
              <a:rPr lang="es-ES" sz="2400" dirty="0">
                <a:solidFill>
                  <a:srgbClr val="FFA500"/>
                </a:solidFill>
              </a:rPr>
            </a:br>
            <a:br>
              <a:rPr lang="es-ES" sz="2400" dirty="0">
                <a:solidFill>
                  <a:srgbClr val="FFA500"/>
                </a:solidFill>
              </a:rPr>
            </a:br>
            <a:endParaRPr sz="2400" dirty="0">
              <a:solidFill>
                <a:srgbClr val="FFA5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295709" y="4736604"/>
            <a:ext cx="47432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b="1" dirty="0">
                <a:solidFill>
                  <a:srgbClr val="FFA500"/>
                </a:solidFill>
                <a:latin typeface="Raleway"/>
                <a:ea typeface="Calibri" panose="020F0502020204030204" pitchFamily="34" charset="0"/>
                <a:cs typeface="Times New Roman" panose="02020603050405020304" pitchFamily="18" charset="0"/>
              </a:rPr>
              <a:t>Dra. Jorgelina Di Iorio</a:t>
            </a:r>
          </a:p>
          <a:p>
            <a:pPr algn="just"/>
            <a:r>
              <a:rPr lang="es-AR" sz="2000" b="1" dirty="0">
                <a:solidFill>
                  <a:srgbClr val="FFA500"/>
                </a:solidFill>
                <a:latin typeface="Raleway"/>
                <a:ea typeface="Calibri" panose="020F0502020204030204" pitchFamily="34" charset="0"/>
                <a:cs typeface="Times New Roman" panose="02020603050405020304" pitchFamily="18" charset="0"/>
              </a:rPr>
              <a:t>Intercambios Asociación Civil</a:t>
            </a:r>
          </a:p>
          <a:p>
            <a:pPr algn="just"/>
            <a:r>
              <a:rPr lang="es-AR" sz="2000" b="1" dirty="0">
                <a:solidFill>
                  <a:srgbClr val="FFA500"/>
                </a:solidFill>
                <a:latin typeface="Raleway"/>
                <a:ea typeface="Calibri" panose="020F0502020204030204" pitchFamily="34" charset="0"/>
                <a:cs typeface="Times New Roman" panose="02020603050405020304" pitchFamily="18" charset="0"/>
              </a:rPr>
              <a:t>CONICET - UBA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084655-CEBA-F064-30AF-380893ED6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8635"/>
            <a:ext cx="2054532" cy="19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38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CDBECE-2610-6BD1-708E-32CED50FC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8416"/>
            <a:ext cx="19432862" cy="10972800"/>
          </a:xfrm>
          <a:prstGeom prst="rect">
            <a:avLst/>
          </a:prstGeom>
        </p:spPr>
      </p:pic>
      <p:sp>
        <p:nvSpPr>
          <p:cNvPr id="178" name="Google Shape;178;p7"/>
          <p:cNvSpPr txBox="1"/>
          <p:nvPr/>
        </p:nvSpPr>
        <p:spPr>
          <a:xfrm>
            <a:off x="3" y="331173"/>
            <a:ext cx="8360227" cy="5358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es-AR" sz="32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Matrices conceptuales de la RD</a:t>
            </a:r>
            <a:endParaRPr sz="2400" dirty="0"/>
          </a:p>
        </p:txBody>
      </p:sp>
      <p:sp>
        <p:nvSpPr>
          <p:cNvPr id="179" name="Google Shape;179;p7"/>
          <p:cNvSpPr txBox="1"/>
          <p:nvPr/>
        </p:nvSpPr>
        <p:spPr>
          <a:xfrm>
            <a:off x="992900" y="1207434"/>
            <a:ext cx="9611200" cy="39574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>
              <a:spcBef>
                <a:spcPts val="667"/>
              </a:spcBef>
            </a:pPr>
            <a:r>
              <a:rPr lang="es-AR" sz="2000" b="1" dirty="0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  <a:t>Salud Colectiva/Salud comunitaria</a:t>
            </a:r>
            <a:r>
              <a:rPr lang="es-AR" sz="2000" dirty="0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  <a:t>: abandonar los abordajes centrados en los modelos biomédicos. Problematizar el modelo </a:t>
            </a:r>
            <a:r>
              <a:rPr lang="es-AR" sz="2000" dirty="0" err="1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  <a:t>manicomial</a:t>
            </a:r>
            <a:r>
              <a:rPr lang="es-AR" sz="2000" dirty="0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  <a:t> en SM. Paradigma de la interdependencia (Butler)</a:t>
            </a:r>
          </a:p>
          <a:p>
            <a:pPr>
              <a:spcBef>
                <a:spcPts val="667"/>
              </a:spcBef>
            </a:pPr>
            <a:endParaRPr lang="es-AR" sz="2000" b="1" dirty="0">
              <a:solidFill>
                <a:srgbClr val="35353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667"/>
              </a:spcBef>
            </a:pPr>
            <a:r>
              <a:rPr lang="es-AR" sz="2000" b="1" dirty="0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  <a:t>Exigibilidad de derechos</a:t>
            </a:r>
            <a:r>
              <a:rPr lang="es-AR" sz="2000" dirty="0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  <a:t>: abandonar los modelos tutelares para pensar en términos de autonomía-heteronomía. Ética de la relación. Desigual distribución del valor de la vida (Butler)</a:t>
            </a:r>
            <a:endParaRPr sz="2000" dirty="0">
              <a:solidFill>
                <a:srgbClr val="35353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667"/>
              </a:spcBef>
            </a:pPr>
            <a:endParaRPr lang="es-AR" sz="2000" b="1" dirty="0">
              <a:solidFill>
                <a:srgbClr val="35353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667"/>
              </a:spcBef>
            </a:pPr>
            <a:r>
              <a:rPr lang="es-AR" sz="2000" b="1" dirty="0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  <a:t>Ecología de saberes</a:t>
            </a:r>
            <a:r>
              <a:rPr lang="es-AR" sz="2000" dirty="0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  <a:t>: problematizar el cientificismo, saberes de las propias personas: las experiencias como texto.  Relaciones </a:t>
            </a:r>
            <a:r>
              <a:rPr lang="es-AR" sz="2000" dirty="0" err="1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  <a:t>asimetria-simetria</a:t>
            </a:r>
            <a:r>
              <a:rPr lang="es-AR" sz="2000" dirty="0">
                <a:solidFill>
                  <a:srgbClr val="353535"/>
                </a:solidFill>
                <a:latin typeface="Raleway"/>
                <a:ea typeface="Raleway"/>
                <a:cs typeface="Raleway"/>
                <a:sym typeface="Raleway"/>
              </a:rPr>
              <a:t> del par saber-poder</a:t>
            </a:r>
            <a:endParaRPr sz="2000" dirty="0">
              <a:solidFill>
                <a:srgbClr val="35353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magen relacionada">
            <a:extLst>
              <a:ext uri="{FF2B5EF4-FFF2-40B4-BE49-F238E27FC236}">
                <a16:creationId xmlns:a16="http://schemas.microsoft.com/office/drawing/2014/main" id="{D3BBC860-E061-992E-B066-7A977FC2F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9" t="27325" r="2724" b="52242"/>
          <a:stretch>
            <a:fillRect/>
          </a:stretch>
        </p:blipFill>
        <p:spPr bwMode="auto">
          <a:xfrm>
            <a:off x="1581151" y="1253745"/>
            <a:ext cx="10556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ángulo 4">
            <a:extLst>
              <a:ext uri="{FF2B5EF4-FFF2-40B4-BE49-F238E27FC236}">
                <a16:creationId xmlns:a16="http://schemas.microsoft.com/office/drawing/2014/main" id="{96BE2A9B-2B4C-75E0-4062-145D42890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306" y="2541164"/>
            <a:ext cx="23685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lnSpc>
                <a:spcPts val="21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s-AR" altLang="es-AR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Reinterpretar la idea de </a:t>
            </a:r>
            <a:r>
              <a:rPr lang="es-AR" altLang="es-AR" sz="2200" i="1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riesgo. </a:t>
            </a:r>
            <a:r>
              <a:rPr lang="es-AR" altLang="es-AR" sz="2200" kern="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Amortiguar las vulnerabilidades</a:t>
            </a:r>
          </a:p>
        </p:txBody>
      </p:sp>
      <p:sp>
        <p:nvSpPr>
          <p:cNvPr id="57348" name="Rectángulo 5">
            <a:extLst>
              <a:ext uri="{FF2B5EF4-FFF2-40B4-BE49-F238E27FC236}">
                <a16:creationId xmlns:a16="http://schemas.microsoft.com/office/drawing/2014/main" id="{86BC98C3-67DA-D6C5-1465-F19FEE755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4404932"/>
            <a:ext cx="20955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lnSpc>
                <a:spcPts val="21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s-AR" altLang="es-AR" sz="22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Estar </a:t>
            </a:r>
            <a:r>
              <a:rPr lang="es-AR" altLang="es-AR" sz="2200" i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disponibles</a:t>
            </a:r>
            <a:r>
              <a:rPr lang="es-AR" altLang="es-AR" sz="22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, más que estar preparados</a:t>
            </a:r>
          </a:p>
        </p:txBody>
      </p:sp>
      <p:sp>
        <p:nvSpPr>
          <p:cNvPr id="57349" name="Rectángulo 7">
            <a:extLst>
              <a:ext uri="{FF2B5EF4-FFF2-40B4-BE49-F238E27FC236}">
                <a16:creationId xmlns:a16="http://schemas.microsoft.com/office/drawing/2014/main" id="{FB91211A-4D5C-6358-3A55-53CB50808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49" y="2593593"/>
            <a:ext cx="227965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lnSpc>
                <a:spcPts val="21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s-AR" altLang="es-AR" sz="22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Reconocer el </a:t>
            </a:r>
          </a:p>
          <a:p>
            <a:pPr algn="ctr" defTabSz="1219170">
              <a:lnSpc>
                <a:spcPts val="21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s-AR" altLang="es-AR" sz="22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espacio-tiempo de las </a:t>
            </a:r>
            <a:r>
              <a:rPr lang="es-AR" altLang="es-AR" sz="2200" i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excusas perfectas </a:t>
            </a:r>
          </a:p>
        </p:txBody>
      </p:sp>
      <p:pic>
        <p:nvPicPr>
          <p:cNvPr id="57350" name="Picture 4" descr="Imagen relacionada">
            <a:extLst>
              <a:ext uri="{FF2B5EF4-FFF2-40B4-BE49-F238E27FC236}">
                <a16:creationId xmlns:a16="http://schemas.microsoft.com/office/drawing/2014/main" id="{6A202D9B-CFED-FEE1-E1C6-F2FE36A6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3825" r="74086" b="77061"/>
          <a:stretch>
            <a:fillRect/>
          </a:stretch>
        </p:blipFill>
        <p:spPr bwMode="auto">
          <a:xfrm>
            <a:off x="4413249" y="1309309"/>
            <a:ext cx="1187451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6" descr="Imagen relacionada">
            <a:extLst>
              <a:ext uri="{FF2B5EF4-FFF2-40B4-BE49-F238E27FC236}">
                <a16:creationId xmlns:a16="http://schemas.microsoft.com/office/drawing/2014/main" id="{15C01B4D-A4E2-7E3D-B3A5-D8532B4BF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4" t="53310" r="25627" b="27577"/>
          <a:stretch>
            <a:fillRect/>
          </a:stretch>
        </p:blipFill>
        <p:spPr bwMode="auto">
          <a:xfrm>
            <a:off x="6932614" y="1183895"/>
            <a:ext cx="12065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Rectángulo 1">
            <a:extLst>
              <a:ext uri="{FF2B5EF4-FFF2-40B4-BE49-F238E27FC236}">
                <a16:creationId xmlns:a16="http://schemas.microsoft.com/office/drawing/2014/main" id="{63B3FC9A-316A-0F3B-C5BE-E40027A3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1" y="4404933"/>
            <a:ext cx="2427288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lnSpc>
                <a:spcPts val="22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s-AR" altLang="es-AR" sz="22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construcción de nuevos </a:t>
            </a:r>
            <a:r>
              <a:rPr lang="es-AR" altLang="es-AR" sz="2200" i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aprendizajes sociales</a:t>
            </a:r>
          </a:p>
        </p:txBody>
      </p:sp>
      <p:sp>
        <p:nvSpPr>
          <p:cNvPr id="57353" name="Rectángulo 2">
            <a:extLst>
              <a:ext uri="{FF2B5EF4-FFF2-40B4-BE49-F238E27FC236}">
                <a16:creationId xmlns:a16="http://schemas.microsoft.com/office/drawing/2014/main" id="{3576AC57-00EA-FF26-AB2E-6CD6EB73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1" y="2657093"/>
            <a:ext cx="216376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lnSpc>
                <a:spcPts val="22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s-AR" altLang="es-AR" sz="22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Promover </a:t>
            </a:r>
            <a:r>
              <a:rPr lang="es-AR" altLang="es-AR" sz="2200" i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participación</a:t>
            </a:r>
            <a:r>
              <a:rPr lang="es-AR" altLang="es-AR" sz="22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algn="ctr" defTabSz="1219170">
              <a:lnSpc>
                <a:spcPts val="22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s-AR" altLang="es-AR" sz="22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y </a:t>
            </a:r>
            <a:r>
              <a:rPr lang="es-AR" altLang="es-AR" sz="2200" i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autonomía</a:t>
            </a:r>
          </a:p>
        </p:txBody>
      </p:sp>
      <p:sp>
        <p:nvSpPr>
          <p:cNvPr id="57354" name="Rectángulo 6">
            <a:extLst>
              <a:ext uri="{FF2B5EF4-FFF2-40B4-BE49-F238E27FC236}">
                <a16:creationId xmlns:a16="http://schemas.microsoft.com/office/drawing/2014/main" id="{7701023D-8A6B-6DE3-393B-23351A235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2618994"/>
            <a:ext cx="2368551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lnSpc>
                <a:spcPts val="23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s-AR" altLang="es-AR" sz="22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Prevención = </a:t>
            </a:r>
            <a:r>
              <a:rPr lang="es-AR" altLang="es-AR" sz="2200" i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promoción</a:t>
            </a:r>
            <a:r>
              <a:rPr lang="es-AR" altLang="es-AR" sz="22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de alternativas 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D6726A1-9878-E6A1-6A6F-A4EB6C55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9942"/>
            <a:ext cx="12192000" cy="995143"/>
          </a:xfrm>
          <a:solidFill>
            <a:srgbClr val="F46524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180970" algn="ctr">
              <a:lnSpc>
                <a:spcPts val="3000"/>
              </a:lnSpc>
              <a:defRPr/>
            </a:pPr>
            <a:r>
              <a:rPr lang="es-ES" sz="2400" dirty="0">
                <a:latin typeface="Raleway" pitchFamily="2" charset="0"/>
              </a:rPr>
              <a:t>Claves teóricas para la formación de efectores socio-sanitarios y socio-educativos sobre abordajes en SM con adolescencias desde una perspectiva de RD</a:t>
            </a:r>
            <a:endParaRPr lang="es-AR" sz="2400" dirty="0">
              <a:latin typeface="Raleway" pitchFamily="2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32690024-510A-06C8-6A0C-7BF9087D6956}"/>
              </a:ext>
            </a:extLst>
          </p:cNvPr>
          <p:cNvSpPr/>
          <p:nvPr/>
        </p:nvSpPr>
        <p:spPr>
          <a:xfrm rot="5400000">
            <a:off x="1885951" y="4009645"/>
            <a:ext cx="446088" cy="23018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buClr>
                <a:srgbClr val="000000"/>
              </a:buClr>
              <a:defRPr/>
            </a:pPr>
            <a:endParaRPr lang="es-AR" sz="1400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E2FC60E2-3099-6709-44F6-37B87383761E}"/>
              </a:ext>
            </a:extLst>
          </p:cNvPr>
          <p:cNvSpPr/>
          <p:nvPr/>
        </p:nvSpPr>
        <p:spPr>
          <a:xfrm rot="5400000">
            <a:off x="4802981" y="3958051"/>
            <a:ext cx="447675" cy="230188"/>
          </a:xfrm>
          <a:prstGeom prst="rightArrow">
            <a:avLst>
              <a:gd name="adj1" fmla="val 50000"/>
              <a:gd name="adj2" fmla="val 534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buClr>
                <a:srgbClr val="000000"/>
              </a:buClr>
              <a:defRPr/>
            </a:pPr>
            <a:endParaRPr lang="es-AR" sz="1400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7359" name="Rectángulo 16">
            <a:extLst>
              <a:ext uri="{FF2B5EF4-FFF2-40B4-BE49-F238E27FC236}">
                <a16:creationId xmlns:a16="http://schemas.microsoft.com/office/drawing/2014/main" id="{01F4BEC1-9902-FED0-405F-322EA0EE1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4404934"/>
            <a:ext cx="2428875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lnSpc>
                <a:spcPts val="22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s-AR" altLang="es-AR" sz="2200" i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Ampliación</a:t>
            </a:r>
            <a:r>
              <a:rPr lang="es-AR" altLang="es-AR" sz="2200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 de escenarios de intercambio social y afectivo</a:t>
            </a: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9588B82E-FB0D-CF14-7C1C-FD120C5D5612}"/>
              </a:ext>
            </a:extLst>
          </p:cNvPr>
          <p:cNvSpPr/>
          <p:nvPr/>
        </p:nvSpPr>
        <p:spPr>
          <a:xfrm rot="5400000">
            <a:off x="7197726" y="4014407"/>
            <a:ext cx="446087" cy="230188"/>
          </a:xfrm>
          <a:prstGeom prst="rightArrow">
            <a:avLst>
              <a:gd name="adj1" fmla="val 50000"/>
              <a:gd name="adj2" fmla="val 534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buClr>
                <a:srgbClr val="000000"/>
              </a:buClr>
              <a:defRPr/>
            </a:pPr>
            <a:endParaRPr lang="es-AR" sz="1400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pic>
        <p:nvPicPr>
          <p:cNvPr id="57361" name="Imagen 18">
            <a:extLst>
              <a:ext uri="{FF2B5EF4-FFF2-40B4-BE49-F238E27FC236}">
                <a16:creationId xmlns:a16="http://schemas.microsoft.com/office/drawing/2014/main" id="{4A942DA2-DA8A-8DD3-3151-600C7E377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t="25703" r="73883" b="62045"/>
          <a:stretch>
            <a:fillRect/>
          </a:stretch>
        </p:blipFill>
        <p:spPr bwMode="auto">
          <a:xfrm>
            <a:off x="9729789" y="1356932"/>
            <a:ext cx="11445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9FFC9B5E-9B5F-4436-A77F-02E4D3CE032D}"/>
              </a:ext>
            </a:extLst>
          </p:cNvPr>
          <p:cNvSpPr/>
          <p:nvPr/>
        </p:nvSpPr>
        <p:spPr>
          <a:xfrm rot="5400000">
            <a:off x="10001251" y="4009645"/>
            <a:ext cx="446088" cy="230188"/>
          </a:xfrm>
          <a:prstGeom prst="rightArrow">
            <a:avLst>
              <a:gd name="adj1" fmla="val 50000"/>
              <a:gd name="adj2" fmla="val 534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buClr>
                <a:srgbClr val="000000"/>
              </a:buClr>
              <a:defRPr/>
            </a:pPr>
            <a:endParaRPr lang="es-AR" sz="1400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7363" name="Rectángulo 22">
            <a:extLst>
              <a:ext uri="{FF2B5EF4-FFF2-40B4-BE49-F238E27FC236}">
                <a16:creationId xmlns:a16="http://schemas.microsoft.com/office/drawing/2014/main" id="{0EA30DC5-9F9C-4FDE-CE55-443A0F810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902" y="4503358"/>
            <a:ext cx="2278063" cy="58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lnSpc>
                <a:spcPts val="19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s-AR" altLang="es-AR" sz="2200" i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Educación </a:t>
            </a:r>
          </a:p>
          <a:p>
            <a:pPr algn="ctr" defTabSz="1219170">
              <a:lnSpc>
                <a:spcPts val="19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s-AR" altLang="es-AR" sz="2200" i="1" ker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Arial"/>
              </a:rPr>
              <a:t>entre pares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21AFCD7-A79C-40BA-83AD-6D0DF707D4B7}"/>
              </a:ext>
            </a:extLst>
          </p:cNvPr>
          <p:cNvSpPr/>
          <p:nvPr/>
        </p:nvSpPr>
        <p:spPr>
          <a:xfrm>
            <a:off x="2159988" y="5923883"/>
            <a:ext cx="8462573" cy="584775"/>
          </a:xfrm>
          <a:prstGeom prst="rect">
            <a:avLst/>
          </a:prstGeom>
          <a:solidFill>
            <a:srgbClr val="F46524"/>
          </a:solidFill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s-ES" sz="3200" b="1" kern="0" dirty="0">
                <a:solidFill>
                  <a:prstClr val="white"/>
                </a:solidFill>
                <a:latin typeface="Raleway" pitchFamily="2" charset="0"/>
                <a:cs typeface="Arial"/>
                <a:sym typeface="Arial"/>
              </a:rPr>
              <a:t>P</a:t>
            </a:r>
            <a:r>
              <a:rPr lang="es-AR" sz="3200" b="1" kern="0" dirty="0" err="1">
                <a:solidFill>
                  <a:prstClr val="white"/>
                </a:solidFill>
                <a:latin typeface="Raleway" pitchFamily="2" charset="0"/>
                <a:cs typeface="Arial"/>
                <a:sym typeface="Arial"/>
              </a:rPr>
              <a:t>rácticas</a:t>
            </a:r>
            <a:r>
              <a:rPr lang="es-AR" sz="3200" b="1" kern="0" dirty="0">
                <a:solidFill>
                  <a:prstClr val="white"/>
                </a:solidFill>
                <a:latin typeface="Raleway" pitchFamily="2" charset="0"/>
                <a:cs typeface="Arial"/>
                <a:sym typeface="Arial"/>
              </a:rPr>
              <a:t> pedagógicas </a:t>
            </a:r>
            <a:r>
              <a:rPr lang="es-AR" sz="3200" b="1" kern="0" dirty="0" err="1">
                <a:solidFill>
                  <a:prstClr val="white"/>
                </a:solidFill>
                <a:latin typeface="Raleway" pitchFamily="2" charset="0"/>
                <a:cs typeface="Arial"/>
                <a:sym typeface="Arial"/>
              </a:rPr>
              <a:t>problematizadoras</a:t>
            </a:r>
            <a:endParaRPr lang="es-AR" sz="3200" b="1" kern="0" dirty="0">
              <a:solidFill>
                <a:prstClr val="white"/>
              </a:solidFill>
              <a:latin typeface="Raleway" pitchFamily="2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24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1920" y="712987"/>
            <a:ext cx="5062853" cy="5651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 descr="Trozo de cinta adhesiva que pega una nota a la diapositiva"/>
          <p:cNvPicPr preferRelativeResize="0"/>
          <p:nvPr/>
        </p:nvPicPr>
        <p:blipFill rotWithShape="1">
          <a:blip r:embed="rId4">
            <a:alphaModFix/>
          </a:blip>
          <a:srcRect l="9243" t="5926" r="2118" b="10011"/>
          <a:stretch/>
        </p:blipFill>
        <p:spPr>
          <a:xfrm rot="154828">
            <a:off x="5274892" y="779624"/>
            <a:ext cx="2608039" cy="81445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"/>
          <p:cNvSpPr txBox="1"/>
          <p:nvPr/>
        </p:nvSpPr>
        <p:spPr>
          <a:xfrm>
            <a:off x="4573744" y="1553869"/>
            <a:ext cx="3899207" cy="45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s-MX" sz="1900" b="1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lang="es-MX" sz="19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16414" indent="21165" defTabSz="1219170">
              <a:buClr>
                <a:srgbClr val="000000"/>
              </a:buClr>
              <a:defRPr/>
            </a:pPr>
            <a:r>
              <a:rPr lang="es-MX" sz="1900" b="1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Entre la urgencia y la persistencia</a:t>
            </a:r>
            <a:r>
              <a:rPr lang="es-MX" sz="1900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 tiempo-espacio del acompañamiento. SM no es ausencia de patología. </a:t>
            </a:r>
          </a:p>
          <a:p>
            <a:pPr marL="116414" indent="21165" defTabSz="1219170">
              <a:buClr>
                <a:srgbClr val="000000"/>
              </a:buClr>
              <a:defRPr/>
            </a:pPr>
            <a:endParaRPr lang="es-MX" sz="1900" kern="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6414" indent="21165" defTabSz="1219170">
              <a:buClr>
                <a:srgbClr val="000000"/>
              </a:buClr>
              <a:defRPr/>
            </a:pPr>
            <a:r>
              <a:rPr lang="es-MX" sz="1900" b="1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Reducir las brechas de atención en SM</a:t>
            </a:r>
            <a:r>
              <a:rPr lang="es-MX" sz="1900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  modelos de reducción de riesgos y daños. Propuestas centradas en la participación.  </a:t>
            </a:r>
          </a:p>
          <a:p>
            <a:pPr marL="116414" indent="21165" defTabSz="1219170">
              <a:buClr>
                <a:srgbClr val="000000"/>
              </a:buClr>
              <a:defRPr/>
            </a:pPr>
            <a:endParaRPr lang="es-MX" sz="1900" kern="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16414" indent="21165" defTabSz="1219170">
              <a:buClr>
                <a:srgbClr val="000000"/>
              </a:buClr>
              <a:defRPr/>
            </a:pPr>
            <a:r>
              <a:rPr lang="es-MX" sz="1900" b="1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No profundizar el estigma y la discriminación </a:t>
            </a:r>
          </a:p>
        </p:txBody>
      </p:sp>
      <p:pic>
        <p:nvPicPr>
          <p:cNvPr id="202" name="Google Shape;202;p9" descr="http://1.bp.blogspot.com/-Deoc8BCaHxk/VM5Z_m34yNI/AAAAAAAAKKo/c9KM8Ns5qGw/s1600/FLECHA4.png"/>
          <p:cNvPicPr preferRelativeResize="0"/>
          <p:nvPr/>
        </p:nvPicPr>
        <p:blipFill rotWithShape="1">
          <a:blip r:embed="rId5">
            <a:alphaModFix/>
          </a:blip>
          <a:srcRect l="9998" t="16977" r="35841"/>
          <a:stretch/>
        </p:blipFill>
        <p:spPr>
          <a:xfrm>
            <a:off x="4276863" y="1837339"/>
            <a:ext cx="376539" cy="469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 descr="http://1.bp.blogspot.com/-Deoc8BCaHxk/VM5Z_m34yNI/AAAAAAAAKKo/c9KM8Ns5qGw/s1600/FLECHA4.png"/>
          <p:cNvPicPr preferRelativeResize="0"/>
          <p:nvPr/>
        </p:nvPicPr>
        <p:blipFill rotWithShape="1">
          <a:blip r:embed="rId5">
            <a:alphaModFix/>
          </a:blip>
          <a:srcRect l="9998" t="16977" r="35841"/>
          <a:stretch/>
        </p:blipFill>
        <p:spPr>
          <a:xfrm>
            <a:off x="4260368" y="3325493"/>
            <a:ext cx="387839" cy="483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 descr="http://1.bp.blogspot.com/-Deoc8BCaHxk/VM5Z_m34yNI/AAAAAAAAKKo/c9KM8Ns5qGw/s1600/FLECHA4.png"/>
          <p:cNvPicPr preferRelativeResize="0"/>
          <p:nvPr/>
        </p:nvPicPr>
        <p:blipFill rotWithShape="1">
          <a:blip r:embed="rId5">
            <a:alphaModFix/>
          </a:blip>
          <a:srcRect l="9998" t="16977" r="35841"/>
          <a:stretch/>
        </p:blipFill>
        <p:spPr>
          <a:xfrm>
            <a:off x="4279454" y="5062410"/>
            <a:ext cx="387839" cy="4834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78;p7">
            <a:extLst>
              <a:ext uri="{FF2B5EF4-FFF2-40B4-BE49-F238E27FC236}">
                <a16:creationId xmlns:a16="http://schemas.microsoft.com/office/drawing/2014/main" id="{73F91122-BB7C-1775-645F-3428F83893C8}"/>
              </a:ext>
            </a:extLst>
          </p:cNvPr>
          <p:cNvSpPr txBox="1"/>
          <p:nvPr/>
        </p:nvSpPr>
        <p:spPr>
          <a:xfrm>
            <a:off x="0" y="182955"/>
            <a:ext cx="7052441" cy="44819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179388"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es-AR" sz="2400" dirty="0">
                <a:solidFill>
                  <a:schemeClr val="lt1"/>
                </a:solidFill>
                <a:latin typeface="Raleway"/>
                <a:sym typeface="Raleway"/>
              </a:rPr>
              <a:t>Desafíos para la formación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064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AutoShape 2" descr="La relevancia de la Ley Nacional de Salud Mental para la atención a las  situaciones de consumo problemático de sustancias | La tinta"/>
          <p:cNvSpPr>
            <a:spLocks noChangeAspect="1" noChangeArrowheads="1"/>
          </p:cNvSpPr>
          <p:nvPr/>
        </p:nvSpPr>
        <p:spPr bwMode="auto">
          <a:xfrm>
            <a:off x="-199267" y="27625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52" name="Picture 4" descr="La relevancia de la Ley Nacional de Salud Mental para la atención a las  situaciones de consumo problemático de sustancias | La ti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558" y="-558598"/>
            <a:ext cx="13149115" cy="74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01;p17"/>
          <p:cNvSpPr txBox="1">
            <a:spLocks/>
          </p:cNvSpPr>
          <p:nvPr/>
        </p:nvSpPr>
        <p:spPr>
          <a:xfrm>
            <a:off x="3147920" y="5660228"/>
            <a:ext cx="8145416" cy="181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6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6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6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6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6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6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6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6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aleway"/>
              <a:buNone/>
              <a:defRPr sz="6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lnSpc>
                <a:spcPts val="3000"/>
              </a:lnSpc>
            </a:pPr>
            <a:r>
              <a:rPr lang="es-ES" sz="2800" kern="0" dirty="0"/>
              <a:t>Muchas gracias</a:t>
            </a:r>
          </a:p>
          <a:p>
            <a:pPr>
              <a:lnSpc>
                <a:spcPts val="3000"/>
              </a:lnSpc>
            </a:pPr>
            <a:r>
              <a:rPr lang="es-ES" sz="2800" kern="0" dirty="0">
                <a:solidFill>
                  <a:schemeClr val="bg1"/>
                </a:solidFill>
              </a:rPr>
              <a:t>jorgelinadiiorio@intercambios.org.ar</a:t>
            </a:r>
            <a:br>
              <a:rPr lang="es-ES" sz="2000" kern="0" dirty="0">
                <a:solidFill>
                  <a:schemeClr val="accent5"/>
                </a:solidFill>
              </a:rPr>
            </a:br>
            <a:br>
              <a:rPr lang="es-ES" sz="2000" kern="0" dirty="0">
                <a:solidFill>
                  <a:schemeClr val="accent5"/>
                </a:solidFill>
              </a:rPr>
            </a:br>
            <a:br>
              <a:rPr lang="es-ES" sz="2000" kern="0" dirty="0">
                <a:solidFill>
                  <a:schemeClr val="accent5"/>
                </a:solidFill>
              </a:rPr>
            </a:br>
            <a:endParaRPr lang="es-ES" sz="1800" kern="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307264-72B0-D652-9EB8-72D9EFC56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0" y="4110161"/>
            <a:ext cx="2720345" cy="25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7361" y="343034"/>
            <a:ext cx="5160170" cy="614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 descr="Trozo de cinta adhesiva que pega una nota a la diapositiva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4615162" y="258605"/>
            <a:ext cx="2762667" cy="9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4148833" y="2102069"/>
            <a:ext cx="3695324" cy="1469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defTabSz="1219170">
              <a:lnSpc>
                <a:spcPts val="3200"/>
              </a:lnSpc>
              <a:buClr>
                <a:srgbClr val="000000"/>
              </a:buClr>
              <a:buSzPts val="1100"/>
            </a:pPr>
            <a:r>
              <a:rPr lang="es-ES" sz="2800" b="1" kern="0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Investigación </a:t>
            </a:r>
          </a:p>
          <a:p>
            <a:pPr defTabSz="1219170">
              <a:lnSpc>
                <a:spcPts val="3200"/>
              </a:lnSpc>
              <a:buClr>
                <a:srgbClr val="000000"/>
              </a:buClr>
              <a:buSzPts val="1100"/>
            </a:pPr>
            <a:r>
              <a:rPr lang="es-ES" sz="2800" b="1" kern="0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Intervención</a:t>
            </a:r>
          </a:p>
          <a:p>
            <a:pPr defTabSz="1219170">
              <a:lnSpc>
                <a:spcPts val="3200"/>
              </a:lnSpc>
              <a:buClr>
                <a:srgbClr val="000000"/>
              </a:buClr>
              <a:buSzPts val="1100"/>
            </a:pPr>
            <a:r>
              <a:rPr lang="es-ES" sz="2800" b="1" kern="0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Incidencia Política</a:t>
            </a:r>
          </a:p>
          <a:p>
            <a:pPr defTabSz="1219170">
              <a:lnSpc>
                <a:spcPts val="3200"/>
              </a:lnSpc>
              <a:buClr>
                <a:srgbClr val="000000"/>
              </a:buClr>
              <a:buSzPts val="1100"/>
            </a:pPr>
            <a:r>
              <a:rPr lang="es-ES" sz="2800" b="1" kern="0" dirty="0">
                <a:solidFill>
                  <a:schemeClr val="bg2"/>
                </a:solidFill>
                <a:latin typeface="Raleway"/>
                <a:ea typeface="Raleway"/>
                <a:cs typeface="Raleway"/>
                <a:sym typeface="Raleway"/>
              </a:rPr>
              <a:t>Capacitación</a:t>
            </a:r>
            <a:endParaRPr sz="4800" b="1" kern="0" dirty="0">
              <a:solidFill>
                <a:schemeClr val="bg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87D59D-751F-02A0-384E-ECC84DBF86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038" y="3843749"/>
            <a:ext cx="1777750" cy="16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4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/>
          </p:cNvPicPr>
          <p:nvPr/>
        </p:nvPicPr>
        <p:blipFill>
          <a:blip r:embed="rId3"/>
          <a:srcRect l="1781" t="5518" r="1781" b="5127"/>
          <a:stretch>
            <a:fillRect/>
          </a:stretch>
        </p:blipFill>
        <p:spPr>
          <a:xfrm>
            <a:off x="5581933" y="529362"/>
            <a:ext cx="6095162" cy="5647460"/>
          </a:xfrm>
          <a:prstGeom prst="rect">
            <a:avLst/>
          </a:prstGeom>
        </p:spPr>
      </p:pic>
      <p:grpSp>
        <p:nvGrpSpPr>
          <p:cNvPr id="21" name="Google Shape;160;p23"/>
          <p:cNvGrpSpPr/>
          <p:nvPr/>
        </p:nvGrpSpPr>
        <p:grpSpPr>
          <a:xfrm>
            <a:off x="780395" y="668741"/>
            <a:ext cx="4282924" cy="4996768"/>
            <a:chOff x="6803276" y="-1211434"/>
            <a:chExt cx="2047790" cy="2352231"/>
          </a:xfrm>
        </p:grpSpPr>
        <p:pic>
          <p:nvPicPr>
            <p:cNvPr id="22" name="Google Shape;161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6" y="-1203408"/>
              <a:ext cx="2047790" cy="23442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62;p23" descr="Trozo de cinta adhesiva que pega una nota a la diapositiva"/>
            <p:cNvPicPr preferRelativeResize="0"/>
            <p:nvPr/>
          </p:nvPicPr>
          <p:blipFill rotWithShape="1">
            <a:blip r:embed="rId5">
              <a:alphaModFix/>
            </a:blip>
            <a:srcRect l="9244" t="5926" r="2118" b="10011"/>
            <a:stretch/>
          </p:blipFill>
          <p:spPr>
            <a:xfrm rot="154826">
              <a:off x="7370663" y="-1211434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163;p23"/>
            <p:cNvSpPr txBox="1"/>
            <p:nvPr/>
          </p:nvSpPr>
          <p:spPr>
            <a:xfrm>
              <a:off x="6973756" y="-805064"/>
              <a:ext cx="1706829" cy="1656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 defTabSz="1219170">
                <a:buClr>
                  <a:srgbClr val="000000"/>
                </a:buClr>
                <a:buSzPts val="1100"/>
              </a:pP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La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salud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mental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es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un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proceso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complejo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determinado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por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componentes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políticos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,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históricos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, socio-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económicos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, de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género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, de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edad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,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culturales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,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biológicos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y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psicológicos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,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cuyo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desarrollo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implica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una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dinámica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de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construcción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social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vinculada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a la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concreción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de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los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derechos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humanos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y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sociales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de </a:t>
              </a:r>
              <a:r>
                <a:rPr lang="en-US" spc="19" dirty="0" err="1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todas</a:t>
              </a:r>
              <a:r>
                <a:rPr lang="en-US" spc="19" dirty="0">
                  <a:solidFill>
                    <a:srgbClr val="2C341F"/>
                  </a:solidFill>
                  <a:latin typeface="Raleway" pitchFamily="2" charset="0"/>
                  <a:cs typeface="Arial" panose="020B0604020202020204" pitchFamily="34" charset="0"/>
                </a:rPr>
                <a:t> las personas.</a:t>
              </a:r>
            </a:p>
            <a:p>
              <a:pPr defTabSz="1219170">
                <a:buClr>
                  <a:srgbClr val="000000"/>
                </a:buClr>
                <a:buSzPts val="1100"/>
              </a:pPr>
              <a:endParaRPr lang="es-419" sz="2000" kern="0" dirty="0">
                <a:solidFill>
                  <a:srgbClr val="000000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endParaRPr>
            </a:p>
          </p:txBody>
        </p:sp>
      </p:grpSp>
      <p:sp>
        <p:nvSpPr>
          <p:cNvPr id="25" name="TextBox 8"/>
          <p:cNvSpPr txBox="1"/>
          <p:nvPr/>
        </p:nvSpPr>
        <p:spPr>
          <a:xfrm>
            <a:off x="2633987" y="5050598"/>
            <a:ext cx="2688639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67" b="0" i="0" u="none" strike="noStrike" kern="1200" cap="none" spc="9" normalizeH="0" baseline="0" noProof="0">
                <a:ln>
                  <a:noFill/>
                </a:ln>
                <a:solidFill>
                  <a:srgbClr val="2C341F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Ley Nacional de Salud Mental Nº 26.657</a:t>
            </a:r>
          </a:p>
        </p:txBody>
      </p:sp>
    </p:spTree>
    <p:extLst>
      <p:ext uri="{BB962C8B-B14F-4D97-AF65-F5344CB8AC3E}">
        <p14:creationId xmlns:p14="http://schemas.microsoft.com/office/powerpoint/2010/main" val="131700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0234" y="949521"/>
            <a:ext cx="9571748" cy="5114000"/>
          </a:xfrm>
        </p:spPr>
        <p:txBody>
          <a:bodyPr/>
          <a:lstStyle/>
          <a:p>
            <a:pPr algn="ctr">
              <a:lnSpc>
                <a:spcPts val="3900"/>
              </a:lnSpc>
            </a:pPr>
            <a:r>
              <a:rPr lang="es-ES" sz="4000" dirty="0"/>
              <a:t>¿Qué desafíos para la atención en salud de las adolescencias en el contexto de la </a:t>
            </a:r>
            <a:r>
              <a:rPr lang="es-ES" sz="4000" dirty="0" err="1"/>
              <a:t>pos-pandemia</a:t>
            </a:r>
            <a:r>
              <a:rPr lang="es-ES" sz="4000" dirty="0"/>
              <a:t>? </a:t>
            </a:r>
            <a:br>
              <a:rPr lang="es-ES" sz="4000" dirty="0"/>
            </a:br>
            <a:br>
              <a:rPr lang="es-ES" sz="4000" dirty="0"/>
            </a:br>
            <a:r>
              <a:rPr lang="es-ES" sz="4000" dirty="0"/>
              <a:t>¿Cómo se traducen en contenidos para la formación para efectos socio-sanitarios?</a:t>
            </a:r>
            <a:endParaRPr lang="es-AR" sz="4000" dirty="0"/>
          </a:p>
        </p:txBody>
      </p:sp>
      <p:pic>
        <p:nvPicPr>
          <p:cNvPr id="3" name="Picture 6" descr="Imágenes de Globos De Dialogo | Vectores, fotos de stock y PSD gratuito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4" t="-1096" r="34189" b="49910"/>
          <a:stretch/>
        </p:blipFill>
        <p:spPr bwMode="auto">
          <a:xfrm rot="21035986">
            <a:off x="432978" y="597828"/>
            <a:ext cx="1411363" cy="155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22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" y="0"/>
            <a:ext cx="12185396" cy="6880506"/>
          </a:xfrm>
          <a:prstGeom prst="rect">
            <a:avLst/>
          </a:prstGeom>
        </p:spPr>
      </p:pic>
      <p:sp>
        <p:nvSpPr>
          <p:cNvPr id="3" name="Google Shape;439;p64"/>
          <p:cNvSpPr txBox="1"/>
          <p:nvPr/>
        </p:nvSpPr>
        <p:spPr>
          <a:xfrm>
            <a:off x="6604" y="6562819"/>
            <a:ext cx="3268400" cy="25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8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49"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Ianella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, Resistencia, Chaco</a:t>
            </a:r>
            <a:endParaRPr kumimoji="0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31" y="5560349"/>
            <a:ext cx="1178711" cy="1320157"/>
          </a:xfrm>
          <a:prstGeom prst="rect">
            <a:avLst/>
          </a:prstGeom>
        </p:spPr>
      </p:pic>
      <p:pic>
        <p:nvPicPr>
          <p:cNvPr id="6" name="Picture 2" descr="Generador de Códigos QR Codes">
            <a:extLst>
              <a:ext uri="{FF2B5EF4-FFF2-40B4-BE49-F238E27FC236}">
                <a16:creationId xmlns:a16="http://schemas.microsoft.com/office/drawing/2014/main" id="{4C64C0F6-B5E7-81F2-E995-F13F3554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689" y="57995"/>
            <a:ext cx="2722180" cy="2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6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073" t="16634" r="1976" b="9778"/>
          <a:stretch/>
        </p:blipFill>
        <p:spPr>
          <a:xfrm>
            <a:off x="1509249" y="1144475"/>
            <a:ext cx="8804452" cy="5608421"/>
          </a:xfrm>
          <a:prstGeom prst="rect">
            <a:avLst/>
          </a:prstGeom>
        </p:spPr>
      </p:pic>
      <p:sp>
        <p:nvSpPr>
          <p:cNvPr id="4" name="Rectángulo 1">
            <a:extLst>
              <a:ext uri="{FF2B5EF4-FFF2-40B4-BE49-F238E27FC236}">
                <a16:creationId xmlns:a16="http://schemas.microsoft.com/office/drawing/2014/main" id="{DB479DE0-30E0-4C38-8719-76F54EF96B28}"/>
              </a:ext>
            </a:extLst>
          </p:cNvPr>
          <p:cNvSpPr/>
          <p:nvPr/>
        </p:nvSpPr>
        <p:spPr>
          <a:xfrm>
            <a:off x="448965" y="240431"/>
            <a:ext cx="11294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srgbClr val="FFA5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Infancias y Adolescencias en primera persona </a:t>
            </a:r>
          </a:p>
        </p:txBody>
      </p:sp>
    </p:spTree>
    <p:extLst>
      <p:ext uri="{BB962C8B-B14F-4D97-AF65-F5344CB8AC3E}">
        <p14:creationId xmlns:p14="http://schemas.microsoft.com/office/powerpoint/2010/main" val="859313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Deoc8BCaHxk/VM5Z_m34yNI/AAAAAAAAKKo/c9KM8Ns5qGw/s1600/FLECHA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6977" r="35841"/>
          <a:stretch/>
        </p:blipFill>
        <p:spPr bwMode="auto">
          <a:xfrm>
            <a:off x="1011536" y="1584380"/>
            <a:ext cx="672522" cy="5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.bp.blogspot.com/-Deoc8BCaHxk/VM5Z_m34yNI/AAAAAAAAKKo/c9KM8Ns5qGw/s1600/FLECHA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6977" r="35841"/>
          <a:stretch/>
        </p:blipFill>
        <p:spPr bwMode="auto">
          <a:xfrm>
            <a:off x="904666" y="2698987"/>
            <a:ext cx="672522" cy="5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Deoc8BCaHxk/VM5Z_m34yNI/AAAAAAAAKKo/c9KM8Ns5qGw/s1600/FLECHA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6977" r="35841"/>
          <a:stretch/>
        </p:blipFill>
        <p:spPr bwMode="auto">
          <a:xfrm>
            <a:off x="952028" y="3798409"/>
            <a:ext cx="672522" cy="5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Deoc8BCaHxk/VM5Z_m34yNI/AAAAAAAAKKo/c9KM8Ns5qGw/s1600/FLECHA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6977" r="35841"/>
          <a:stretch/>
        </p:blipFill>
        <p:spPr bwMode="auto">
          <a:xfrm>
            <a:off x="904666" y="4882534"/>
            <a:ext cx="672522" cy="5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1">
            <a:extLst>
              <a:ext uri="{FF2B5EF4-FFF2-40B4-BE49-F238E27FC236}">
                <a16:creationId xmlns:a16="http://schemas.microsoft.com/office/drawing/2014/main" id="{B4612255-68E2-6E0A-3D62-37558F881A66}"/>
              </a:ext>
            </a:extLst>
          </p:cNvPr>
          <p:cNvSpPr/>
          <p:nvPr/>
        </p:nvSpPr>
        <p:spPr>
          <a:xfrm>
            <a:off x="448965" y="622276"/>
            <a:ext cx="11532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2" charset="0"/>
              </a:rPr>
              <a:t>Adolescencias, Salud mental y pandemia en primera persona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A3AEF8E-82E5-8A6E-83E4-3D1054A67B49}"/>
              </a:ext>
            </a:extLst>
          </p:cNvPr>
          <p:cNvSpPr txBox="1"/>
          <p:nvPr/>
        </p:nvSpPr>
        <p:spPr>
          <a:xfrm>
            <a:off x="1804196" y="1604064"/>
            <a:ext cx="9595987" cy="3945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s-AR" sz="1900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Fueron </a:t>
            </a:r>
            <a:r>
              <a:rPr lang="es-AR" sz="1900" b="1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económicamente</a:t>
            </a:r>
            <a:r>
              <a:rPr lang="es-AR" sz="1900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 muy afectados. El Ingreso Familiar de Emergencia (IFE) colaborado para sustentar necesidades básicas, especialmente entre quienes no estudiaban y/o tenían más de 25 años.</a:t>
            </a:r>
          </a:p>
          <a:p>
            <a:pPr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s-AR" sz="1900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El impacto económico y el aburrimiento figuraban como sus principales </a:t>
            </a:r>
            <a:r>
              <a:rPr lang="es-AR" sz="1900" b="1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preocupaciones</a:t>
            </a:r>
            <a:r>
              <a:rPr lang="es-AR" sz="1900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 y dificultades. Junto a esto, la </a:t>
            </a:r>
            <a:r>
              <a:rPr lang="es-AR" sz="1900" b="1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violencia</a:t>
            </a:r>
            <a:r>
              <a:rPr lang="es-AR" sz="1900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 institucional por parte de fuerzas de seguridad y el </a:t>
            </a:r>
            <a:r>
              <a:rPr lang="es-AR" sz="1900" b="1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desabastecimiento</a:t>
            </a:r>
            <a:r>
              <a:rPr lang="es-AR" sz="1900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 completan sus preocupaciones.</a:t>
            </a:r>
          </a:p>
          <a:p>
            <a:pPr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s-AR" sz="1900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La </a:t>
            </a:r>
            <a:r>
              <a:rPr lang="es-AR" sz="1900" b="1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digitalización de la vida cotidiana </a:t>
            </a:r>
            <a:r>
              <a:rPr lang="es-AR" sz="1900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no resulta una modalidad valorizada. Dificultades de conectividad, falta de dispositivos, aislamiento de pares y docentes hacen que esta sea una alternativa que presenta dificultades. </a:t>
            </a:r>
            <a:r>
              <a:rPr lang="es-AR" sz="1900" b="1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Brecha digital</a:t>
            </a:r>
          </a:p>
          <a:p>
            <a:pPr eaLnBrk="1" fontAlgn="base" hangingPunct="1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defRPr/>
            </a:pPr>
            <a:r>
              <a:rPr lang="es-AR" sz="1900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Manifestaron como </a:t>
            </a:r>
            <a:r>
              <a:rPr lang="es-AR" sz="1900" b="1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necesidades</a:t>
            </a:r>
            <a:r>
              <a:rPr lang="es-AR" sz="1900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 </a:t>
            </a:r>
            <a:r>
              <a:rPr lang="es-AR" sz="1900" b="1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principales</a:t>
            </a:r>
            <a:r>
              <a:rPr lang="es-AR" sz="1900" dirty="0">
                <a:solidFill>
                  <a:prstClr val="black"/>
                </a:solidFill>
                <a:latin typeface="Raleway" pitchFamily="2" charset="0"/>
                <a:ea typeface="Verdana" pitchFamily="34" charset="0"/>
                <a:cs typeface="Verdana" pitchFamily="34" charset="0"/>
              </a:rPr>
              <a:t> el acompañamiento, la educación y la contención.</a:t>
            </a:r>
          </a:p>
        </p:txBody>
      </p:sp>
    </p:spTree>
    <p:extLst>
      <p:ext uri="{BB962C8B-B14F-4D97-AF65-F5344CB8AC3E}">
        <p14:creationId xmlns:p14="http://schemas.microsoft.com/office/powerpoint/2010/main" val="42198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Deoc8BCaHxk/VM5Z_m34yNI/AAAAAAAAKKo/c9KM8Ns5qGw/s1600/FLECHA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6977" r="35841"/>
          <a:stretch/>
        </p:blipFill>
        <p:spPr bwMode="auto">
          <a:xfrm>
            <a:off x="629955" y="937815"/>
            <a:ext cx="672522" cy="5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1.bp.blogspot.com/-Deoc8BCaHxk/VM5Z_m34yNI/AAAAAAAAKKo/c9KM8Ns5qGw/s1600/FLECHA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6977" r="35841"/>
          <a:stretch/>
        </p:blipFill>
        <p:spPr bwMode="auto">
          <a:xfrm>
            <a:off x="629955" y="1720543"/>
            <a:ext cx="672522" cy="5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1.bp.blogspot.com/-Deoc8BCaHxk/VM5Z_m34yNI/AAAAAAAAKKo/c9KM8Ns5qGw/s1600/FLECHA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6977" r="35841"/>
          <a:stretch/>
        </p:blipFill>
        <p:spPr bwMode="auto">
          <a:xfrm>
            <a:off x="629955" y="3315265"/>
            <a:ext cx="672522" cy="5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1.bp.blogspot.com/-Deoc8BCaHxk/VM5Z_m34yNI/AAAAAAAAKKo/c9KM8Ns5qGw/s1600/FLECHA4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6977" r="35841"/>
          <a:stretch/>
        </p:blipFill>
        <p:spPr bwMode="auto">
          <a:xfrm>
            <a:off x="629955" y="4551285"/>
            <a:ext cx="672522" cy="58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1">
            <a:extLst>
              <a:ext uri="{FF2B5EF4-FFF2-40B4-BE49-F238E27FC236}">
                <a16:creationId xmlns:a16="http://schemas.microsoft.com/office/drawing/2014/main" id="{B4612255-68E2-6E0A-3D62-37558F881A66}"/>
              </a:ext>
            </a:extLst>
          </p:cNvPr>
          <p:cNvSpPr/>
          <p:nvPr/>
        </p:nvSpPr>
        <p:spPr>
          <a:xfrm>
            <a:off x="448965" y="254528"/>
            <a:ext cx="11532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itchFamily="2" charset="0"/>
                <a:ea typeface="+mn-ea"/>
                <a:cs typeface="+mn-cs"/>
              </a:rPr>
              <a:t>Adolescencias, Salud mental y pandemia en primera persona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0EF10860-B56D-6D6F-C3DB-2E2B88A2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821" y="1011845"/>
            <a:ext cx="10420965" cy="53275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56"/>
              </a:spcBef>
              <a:spcAft>
                <a:spcPts val="600"/>
              </a:spcAft>
              <a:buNone/>
            </a:pPr>
            <a:r>
              <a:rPr lang="es-ES" sz="1900" dirty="0">
                <a:latin typeface="Raleway" pitchFamily="2" charset="0"/>
              </a:rPr>
              <a:t>El </a:t>
            </a:r>
            <a:r>
              <a:rPr lang="es-ES" sz="1900" b="1" dirty="0">
                <a:latin typeface="Raleway" pitchFamily="2" charset="0"/>
              </a:rPr>
              <a:t>repliegue a lo familiar. </a:t>
            </a:r>
            <a:r>
              <a:rPr lang="es-ES" sz="1900" dirty="0">
                <a:latin typeface="Raleway" pitchFamily="2" charset="0"/>
              </a:rPr>
              <a:t>Interrupción de los trabajos en la adolescencia. </a:t>
            </a:r>
            <a:r>
              <a:rPr lang="es-ES" sz="1900" b="1" dirty="0">
                <a:latin typeface="Raleway" pitchFamily="2" charset="0"/>
              </a:rPr>
              <a:t>Promover espacios de mayor autonomía</a:t>
            </a:r>
          </a:p>
          <a:p>
            <a:pPr marL="0" lvl="2" indent="0">
              <a:lnSpc>
                <a:spcPct val="100000"/>
              </a:lnSpc>
              <a:spcBef>
                <a:spcPts val="456"/>
              </a:spcBef>
              <a:spcAft>
                <a:spcPts val="600"/>
              </a:spcAft>
              <a:buNone/>
            </a:pPr>
            <a:r>
              <a:rPr lang="es-AR" sz="1900" dirty="0">
                <a:latin typeface="Raleway" pitchFamily="2" charset="0"/>
                <a:ea typeface="Tahoma"/>
                <a:cs typeface="Tahoma"/>
                <a:sym typeface="Tahoma"/>
              </a:rPr>
              <a:t>Con la prolongación de la pandemia </a:t>
            </a:r>
            <a:r>
              <a:rPr lang="es-AR" sz="1900" b="1" dirty="0">
                <a:latin typeface="Raleway" pitchFamily="2" charset="0"/>
                <a:ea typeface="Tahoma"/>
                <a:cs typeface="Tahoma"/>
                <a:sym typeface="Tahoma"/>
              </a:rPr>
              <a:t>se registró un creciente agotamiento de esta capacidad de adaptación </a:t>
            </a:r>
            <a:r>
              <a:rPr lang="es-AR" sz="1900" dirty="0">
                <a:latin typeface="Raleway" pitchFamily="2" charset="0"/>
                <a:ea typeface="Tahoma"/>
                <a:cs typeface="Tahoma"/>
                <a:sym typeface="Tahoma"/>
              </a:rPr>
              <a:t>y las  estrategias de protección empiezan a fallar; aparecen dificultades para poder procesar simbólicamente las emociones que les afectan</a:t>
            </a:r>
            <a:r>
              <a:rPr lang="es-AR" sz="1900" b="1" dirty="0">
                <a:latin typeface="Raleway" pitchFamily="2" charset="0"/>
                <a:ea typeface="Tahoma"/>
                <a:cs typeface="Tahoma"/>
                <a:sym typeface="Tahoma"/>
              </a:rPr>
              <a:t>. Necesidad de presencias adultas que puedan anticipar y acompañar. La salud mental es un estado dinámico</a:t>
            </a:r>
            <a:endParaRPr lang="es-ES" sz="1900" b="1" dirty="0">
              <a:latin typeface="Raleway" pitchFamily="2" charset="0"/>
            </a:endParaRPr>
          </a:p>
          <a:p>
            <a:pPr marL="0" indent="0">
              <a:lnSpc>
                <a:spcPct val="100000"/>
              </a:lnSpc>
              <a:spcBef>
                <a:spcPts val="456"/>
              </a:spcBef>
              <a:spcAft>
                <a:spcPts val="600"/>
              </a:spcAft>
              <a:buNone/>
            </a:pPr>
            <a:r>
              <a:rPr lang="es-ES" sz="1900" b="1" dirty="0">
                <a:latin typeface="Raleway" pitchFamily="2" charset="0"/>
              </a:rPr>
              <a:t>Las restricciones en los escenarios de socialización. </a:t>
            </a:r>
            <a:r>
              <a:rPr lang="es-ES" sz="1900" dirty="0">
                <a:latin typeface="Raleway" pitchFamily="2" charset="0"/>
              </a:rPr>
              <a:t>Participar</a:t>
            </a:r>
            <a:r>
              <a:rPr lang="es-ES" sz="1900" b="1" dirty="0">
                <a:latin typeface="Raleway" pitchFamily="2" charset="0"/>
              </a:rPr>
              <a:t> </a:t>
            </a:r>
            <a:r>
              <a:rPr lang="es-ES" sz="1900" dirty="0">
                <a:latin typeface="Raleway" pitchFamily="2" charset="0"/>
              </a:rPr>
              <a:t>para las adolescencias es como el juego en las infancias: permite transformar de manera creativa acontecimientos con potencial traumático. </a:t>
            </a:r>
            <a:r>
              <a:rPr lang="es-ES" sz="1900" b="1" dirty="0">
                <a:latin typeface="Raleway" pitchFamily="2" charset="0"/>
              </a:rPr>
              <a:t>Aumentar su </a:t>
            </a:r>
            <a:r>
              <a:rPr lang="es-ES" sz="1900" b="1" dirty="0">
                <a:latin typeface="Raleway" pitchFamily="2" charset="0"/>
                <a:ea typeface="Tahoma"/>
                <a:cs typeface="Tahoma"/>
              </a:rPr>
              <a:t>protagonismo en las decisiones concernientes a su vida, su escuela y su comunidad</a:t>
            </a:r>
          </a:p>
          <a:p>
            <a:pPr marL="0" indent="0">
              <a:lnSpc>
                <a:spcPct val="100000"/>
              </a:lnSpc>
              <a:spcBef>
                <a:spcPts val="456"/>
              </a:spcBef>
              <a:spcAft>
                <a:spcPts val="600"/>
              </a:spcAft>
              <a:buNone/>
            </a:pPr>
            <a:r>
              <a:rPr lang="es-ES" sz="1900" b="1" dirty="0">
                <a:latin typeface="Raleway" pitchFamily="2" charset="0"/>
              </a:rPr>
              <a:t>Diversas afectaciones emocionales según e</a:t>
            </a:r>
            <a:r>
              <a:rPr lang="es-AR" sz="1900" b="1" dirty="0">
                <a:latin typeface="Raleway" pitchFamily="2" charset="0"/>
                <a:sym typeface="Tahoma"/>
              </a:rPr>
              <a:t>l momento de la pandemia y la edad</a:t>
            </a:r>
            <a:r>
              <a:rPr lang="es-AR" sz="1900" dirty="0">
                <a:latin typeface="Raleway" pitchFamily="2" charset="0"/>
                <a:sym typeface="Tahoma"/>
              </a:rPr>
              <a:t>. Las afectaciones emocionales como reacciones adaptativas frente a la incertidumbre y preocupación que produce la pandemia. No constituyen expresión de trastornos en salud mental. </a:t>
            </a:r>
            <a:r>
              <a:rPr lang="es-AR" sz="1900" b="1" dirty="0">
                <a:latin typeface="Raleway" pitchFamily="2" charset="0"/>
                <a:sym typeface="Tahoma"/>
              </a:rPr>
              <a:t>Sólo un </a:t>
            </a:r>
            <a:r>
              <a:rPr lang="es-ES" sz="1900" b="1" dirty="0">
                <a:latin typeface="Raleway" pitchFamily="2" charset="0"/>
              </a:rPr>
              <a:t>6% de consideró necesitar realizar una consulta de salud mental y no pudieron hacerla: accesibilidad</a:t>
            </a:r>
          </a:p>
          <a:p>
            <a:pPr marL="0" indent="0">
              <a:lnSpc>
                <a:spcPct val="100000"/>
              </a:lnSpc>
              <a:spcBef>
                <a:spcPts val="456"/>
              </a:spcBef>
              <a:spcAft>
                <a:spcPts val="600"/>
              </a:spcAft>
              <a:buNone/>
            </a:pPr>
            <a:endParaRPr lang="en-US" sz="1900" b="1" dirty="0">
              <a:solidFill>
                <a:schemeClr val="bg1"/>
              </a:solidFill>
              <a:latin typeface="Raleway" pitchFamily="2" charset="0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441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8744" y="183609"/>
            <a:ext cx="5494512" cy="6297201"/>
          </a:xfrm>
          <a:prstGeom prst="rect">
            <a:avLst/>
          </a:prstGeom>
          <a:solidFill>
            <a:srgbClr val="F46524"/>
          </a:solidFill>
          <a:ln>
            <a:noFill/>
          </a:ln>
        </p:spPr>
      </p:pic>
      <p:pic>
        <p:nvPicPr>
          <p:cNvPr id="94" name="Google Shape;94;p16" descr="Trozo de cinta adhesiva que pega una nota a la diapositiva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4662417" y="67198"/>
            <a:ext cx="2762667" cy="9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3760170" y="1147205"/>
            <a:ext cx="4671660" cy="479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es-ES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121917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es-ES" sz="1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Objetivo: </a:t>
            </a:r>
            <a:r>
              <a:rPr kumimoji="0" lang="es-ES" sz="1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Fortalecer las </a:t>
            </a:r>
            <a:r>
              <a:rPr lang="es-ES" sz="1900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habilidades de efectores socio-educativos y socio-sanitarios para dar respuesta a las afectaciones emocionales de las adolescencias en el contexto de la </a:t>
            </a:r>
            <a:r>
              <a:rPr lang="es-ES" sz="1900" kern="0" dirty="0" err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pos-pandemia</a:t>
            </a:r>
            <a:r>
              <a:rPr lang="es-ES" sz="1900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en dispositivos de primer umbral/primer nivel de atención.</a:t>
            </a:r>
            <a:endParaRPr kumimoji="0" lang="es-ES" sz="19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121917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es-ES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121917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s-ES" sz="1900" b="1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Entre 2021 y 2022. Modalidad on-line. </a:t>
            </a:r>
          </a:p>
          <a:p>
            <a:pPr marL="0" marR="0" lvl="0" indent="0" algn="l" defTabSz="121917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lang="es-ES" sz="1900" b="1" kern="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121917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s-ES" sz="1900" b="1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AMBA, Rosario, La Pampa, Salta y Chaco.</a:t>
            </a:r>
          </a:p>
          <a:p>
            <a:pPr marL="0" marR="0" lvl="0" indent="0" algn="l" defTabSz="121917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kumimoji="0" lang="es-ES" sz="1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defTabSz="121917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s-ES" sz="1900" b="1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Educación, Salud, Desarrollo Social</a:t>
            </a:r>
            <a:r>
              <a:rPr lang="es-ES" sz="2000" b="1" kern="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71050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838</Words>
  <Application>Microsoft Office PowerPoint</Application>
  <PresentationFormat>Panorámica</PresentationFormat>
  <Paragraphs>70</Paragraphs>
  <Slides>13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13</vt:i4>
      </vt:variant>
    </vt:vector>
  </HeadingPairs>
  <TitlesOfParts>
    <vt:vector size="26" baseType="lpstr">
      <vt:lpstr>Arial</vt:lpstr>
      <vt:lpstr>Arial</vt:lpstr>
      <vt:lpstr>Arial Rounded</vt:lpstr>
      <vt:lpstr>Calibri</vt:lpstr>
      <vt:lpstr>Calibri Light</vt:lpstr>
      <vt:lpstr>Helvetica</vt:lpstr>
      <vt:lpstr>Lato</vt:lpstr>
      <vt:lpstr>Montserrat Light</vt:lpstr>
      <vt:lpstr>Raleway</vt:lpstr>
      <vt:lpstr>Tema de Office</vt:lpstr>
      <vt:lpstr>Swiss</vt:lpstr>
      <vt:lpstr>1_Tema de Office</vt:lpstr>
      <vt:lpstr>1_Swiss</vt:lpstr>
      <vt:lpstr>Salud Mental en el contexto de la pos-pandemia:  formación en salud mental desde una perspectiva de reducción de riesgos y daños    </vt:lpstr>
      <vt:lpstr>Presentación de PowerPoint</vt:lpstr>
      <vt:lpstr>Presentación de PowerPoint</vt:lpstr>
      <vt:lpstr>¿Qué desafíos para la atención en salud de las adolescencias en el contexto de la pos-pandemia?   ¿Cómo se traducen en contenidos para la formación para efectos socio-sanitarios?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Claves teóricas para la formación de efectores socio-sanitarios y socio-educativos sobre abordajes en SM con adolescencias desde una perspectiva de RD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Jorgelina Di Iorio</cp:lastModifiedBy>
  <cp:revision>46</cp:revision>
  <cp:lastPrinted>2022-04-26T12:13:09Z</cp:lastPrinted>
  <dcterms:created xsi:type="dcterms:W3CDTF">2022-02-14T13:22:21Z</dcterms:created>
  <dcterms:modified xsi:type="dcterms:W3CDTF">2022-09-13T10:52:16Z</dcterms:modified>
</cp:coreProperties>
</file>