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6C6A"/>
    <a:srgbClr val="9A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219F04-275A-4F7F-BE54-DC52B2148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8617E5A-D22C-4EF4-8F2B-8232D6221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C598169-4A73-49C9-AF8A-85AE681BF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0F55-E9E5-4364-AC68-99DC923E2E93}" type="datetimeFigureOut">
              <a:rPr lang="pt-BR" smtClean="0"/>
              <a:pPr/>
              <a:t>06/09/2019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12D2F61-8647-44E0-BD13-371CC2214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D65B613-710D-4D46-AEDD-DA36F771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5D8F-CD78-4C6B-801A-ED1C62252F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9819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6AB9E4-A589-498A-B3D6-4AF212FA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7442982-4838-477F-8799-2D0BB3AAC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27A7797-66F1-4F28-885F-7DD72EAC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0F55-E9E5-4364-AC68-99DC923E2E93}" type="datetimeFigureOut">
              <a:rPr lang="pt-BR" smtClean="0"/>
              <a:pPr/>
              <a:t>06/09/2019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9E08007-FDDA-4AAA-A8DC-E25724518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00E89CF-4FEE-48B0-A8E9-6275DC55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5D8F-CD78-4C6B-801A-ED1C62252F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1598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C2645913-AA88-40C3-87F7-C585392A4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F3852ED-3FAC-44D9-9263-F3F5873DE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BF2A1EE-1170-4A51-A940-9005AA6A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0F55-E9E5-4364-AC68-99DC923E2E93}" type="datetimeFigureOut">
              <a:rPr lang="pt-BR" smtClean="0"/>
              <a:pPr/>
              <a:t>06/09/2019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1133F2A-26F6-4D08-9E45-0E41F0077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4499E82-0AB8-416D-94F3-3E064854D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5D8F-CD78-4C6B-801A-ED1C62252F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52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D4B3C6-238A-4469-9DE5-1D5236E0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3337225-7470-4FD3-AB82-8661745AF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6B04501-00C1-4668-A8D1-8CCEEED6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0F55-E9E5-4364-AC68-99DC923E2E93}" type="datetimeFigureOut">
              <a:rPr lang="pt-BR" smtClean="0"/>
              <a:pPr/>
              <a:t>06/09/2019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C28C21A-10A4-4CC6-A905-C99A5823D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12345E3-C558-4AFC-9466-EA31E687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5D8F-CD78-4C6B-801A-ED1C62252F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4582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E79744-ACCF-4487-A8F2-5B007C78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4D62332-BFA2-4845-9F57-D150DA15B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823AD05-4D0E-4B82-8143-CE0F93EC3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0F55-E9E5-4364-AC68-99DC923E2E93}" type="datetimeFigureOut">
              <a:rPr lang="pt-BR" smtClean="0"/>
              <a:pPr/>
              <a:t>06/09/2019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AE02881-F6AD-4C94-97D2-8FDE25FD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397DAAD-6C36-41EF-A3AA-EEAB5E8D2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5D8F-CD78-4C6B-801A-ED1C62252F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2648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DF8075-E012-4970-8828-FF8FA0EFD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1AE6347-74BA-47D5-AA59-59224F1FF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9CD6302-6997-40AA-AC57-ADFAB4FF3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8D7A676E-8A8B-4154-BFEC-EF6CD1575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0F55-E9E5-4364-AC68-99DC923E2E93}" type="datetimeFigureOut">
              <a:rPr lang="pt-BR" smtClean="0"/>
              <a:pPr/>
              <a:t>06/09/2019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67488B6-B1D2-497C-AFE0-7A68C722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215C7D5-FF81-41B9-81CD-768D4311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5D8F-CD78-4C6B-801A-ED1C62252F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1756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5CC26A-486C-43F4-9C03-3C8EAAE33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E92BCE8-4AD8-49FD-A008-3BC9D35F1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5F69B9E-24BE-4180-A0F8-FDABA7B18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F94F92EF-2F20-4D92-8AF5-97DD439BC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45192C46-8F92-4139-9899-03BD6FD78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6F761E06-A1C6-45A0-9D57-90F04665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0F55-E9E5-4364-AC68-99DC923E2E93}" type="datetimeFigureOut">
              <a:rPr lang="pt-BR" smtClean="0"/>
              <a:pPr/>
              <a:t>06/09/2019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6DFCC4CA-5073-4853-9A1E-8CADE843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F2E02901-B84E-4568-8659-AFC554F1D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5D8F-CD78-4C6B-801A-ED1C62252F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339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9E6593-ABC0-4663-8995-04969A62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218602EF-4820-44B1-B6E6-560B3B1C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0F55-E9E5-4364-AC68-99DC923E2E93}" type="datetimeFigureOut">
              <a:rPr lang="pt-BR" smtClean="0"/>
              <a:pPr/>
              <a:t>06/09/2019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88F6FFB-520D-4870-9591-67A4E4EC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293845CA-061F-4657-AF85-A0CEB970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5D8F-CD78-4C6B-801A-ED1C62252F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5957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762E6A26-6E9E-4891-9FED-54C83EE0A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0F55-E9E5-4364-AC68-99DC923E2E93}" type="datetimeFigureOut">
              <a:rPr lang="pt-BR" smtClean="0"/>
              <a:pPr/>
              <a:t>06/09/2019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B97628D7-FA4B-4997-9BB2-6814B3B47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CE62F1A8-2DE3-4697-8E6C-457290E4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5D8F-CD78-4C6B-801A-ED1C62252F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5773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EE0299-99E0-424A-8456-7B6CB31E1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E8919B8-58E5-4B4B-B5C9-7BCE28E5C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468C6F4-2278-4C62-B4F2-3E1A2DCBB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8F78F97-F79D-47EF-A83A-84D38F67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0F55-E9E5-4364-AC68-99DC923E2E93}" type="datetimeFigureOut">
              <a:rPr lang="pt-BR" smtClean="0"/>
              <a:pPr/>
              <a:t>06/09/2019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88F1833-DECF-4A5A-9B01-D5646C3EE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5C052CB-8792-403B-9653-F46A8B09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5D8F-CD78-4C6B-801A-ED1C62252F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413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E7545D-8555-44B2-8CC0-A2E3983F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6F60BBE5-2BA3-42BC-A78B-A0FA099B4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21C9993-20E7-43CB-AD71-6D9E857BC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F8D43981-6E5A-4F5A-85F1-1CBBFF124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0F55-E9E5-4364-AC68-99DC923E2E93}" type="datetimeFigureOut">
              <a:rPr lang="pt-BR" smtClean="0"/>
              <a:pPr/>
              <a:t>06/09/2019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4BCF2CE-5C75-4CCF-A523-D291662C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39FADBC-FD4C-42D9-83EA-51846C3A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5D8F-CD78-4C6B-801A-ED1C62252F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67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F62E83E7-A707-4136-8E7F-F78CD1329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3C3D3EB-A502-4CA6-8795-521393093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C0817A9-0E4A-4655-A384-A1A2CB70A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0F55-E9E5-4364-AC68-99DC923E2E93}" type="datetimeFigureOut">
              <a:rPr lang="pt-BR" smtClean="0"/>
              <a:pPr/>
              <a:t>06/09/2019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545C49E-E85E-45BC-B15E-1D1C563CF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C50514D-26E8-4E71-A324-8162436B6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5D8F-CD78-4C6B-801A-ED1C62252F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4921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3" Type="http://schemas.openxmlformats.org/officeDocument/2006/relationships/image" Target="../media/image4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2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2.png"/><Relationship Id="rId5" Type="http://schemas.openxmlformats.org/officeDocument/2006/relationships/image" Target="../media/image2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4" Type="http://schemas.openxmlformats.org/officeDocument/2006/relationships/image" Target="../media/image1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65C1DE-91CA-4965-8166-1D8CDCF301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9A0000"/>
                </a:solidFill>
              </a:rPr>
              <a:t>Manuais SINF 2019</a:t>
            </a:r>
          </a:p>
        </p:txBody>
      </p:sp>
    </p:spTree>
    <p:extLst>
      <p:ext uri="{BB962C8B-B14F-4D97-AF65-F5344CB8AC3E}">
        <p14:creationId xmlns:p14="http://schemas.microsoft.com/office/powerpoint/2010/main" xmlns="" val="1594614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F9934C-9F65-4BB9-A6F2-DFE5196F4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53365" cy="1325563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9A0000"/>
                </a:solidFill>
              </a:rPr>
              <a:t>Manual de Orientações de Uso das Salas de Aula e do Laboratório de TI da EPSJV – Normas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395E4BE-19B3-4489-9852-CCBFF3B52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2300" dirty="0"/>
              <a:t>1. As salas de aula e o Laboratório de TI são espaços com estrutura tecnológica dedicada para o processo ensino-aprendizagem, prioritariamente destinada às aulas, visando atender as demandas dos diversos cursos da EPSJV;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2300" dirty="0"/>
              <a:t>2. São usuários das salas de aula e do Laboratório de TI o corpo discente e docente;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2300" dirty="0"/>
              <a:t>3. O horário de funcionamento das salas é de segunda à sexta-feira das 08h:00 às 22h:00;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2300" dirty="0"/>
              <a:t>4. Os docentes podem utilizar as salas e o Laboratório de acordo com os horários pré-agendados pelo Apoio da Secretaria Escolar no endereço abaixo: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pt-BR" sz="2100" dirty="0"/>
              <a:t> </a:t>
            </a:r>
            <a:r>
              <a:rPr lang="pt-BR" sz="2100" b="1" dirty="0"/>
              <a:t>http://www.sistemas.epsjv.fiocruz.br/agenda_salas/index.php</a:t>
            </a:r>
            <a:endParaRPr lang="pt-BR" sz="2100" dirty="0"/>
          </a:p>
          <a:p>
            <a:pPr marL="0" indent="0">
              <a:lnSpc>
                <a:spcPct val="120000"/>
              </a:lnSpc>
              <a:buNone/>
            </a:pPr>
            <a:r>
              <a:rPr lang="pt-BR" sz="2300" dirty="0"/>
              <a:t>5. Havendo a necessidade de instalação de algum programa especifico para a realização da aula ou curso, o Serviço de Informática solicita aos docentes ou aos apoios administrativos dos setores e laboratórios da escola, requisita-lo pelo sistema com o mínimo de </a:t>
            </a:r>
            <a:r>
              <a:rPr lang="pt-BR" sz="2300" b="1" dirty="0"/>
              <a:t>03 dias de antecedência</a:t>
            </a:r>
            <a:r>
              <a:rPr lang="pt-BR" sz="2300" dirty="0"/>
              <a:t> do inicio do uso da sala e a instalação será realizada e testada efetivamente na presença de um profissional do setor ou laboratório solicitante do serviço. Segue abaixo o endereço do sistema de </a:t>
            </a:r>
            <a:r>
              <a:rPr lang="pt-BR" sz="2300" b="1" dirty="0"/>
              <a:t>ORDEM DE SERVIÇO DE INFORMATICA:</a:t>
            </a:r>
            <a:endParaRPr lang="pt-BR" sz="2300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pt-BR" sz="2100" b="1" dirty="0"/>
              <a:t>http://www.osinfo.epsjv.fiocruz.br/login</a:t>
            </a:r>
            <a:endParaRPr lang="pt-BR" sz="21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Gráfico 4" descr="Livro aberto">
            <a:extLst>
              <a:ext uri="{FF2B5EF4-FFF2-40B4-BE49-F238E27FC236}">
                <a16:creationId xmlns:a16="http://schemas.microsoft.com/office/drawing/2014/main" xmlns="" id="{C274D563-F153-45CC-A090-3320F0738F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39400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6602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áfico 26" descr="Nenhum sinal">
            <a:extLst>
              <a:ext uri="{FF2B5EF4-FFF2-40B4-BE49-F238E27FC236}">
                <a16:creationId xmlns:a16="http://schemas.microsoft.com/office/drawing/2014/main" xmlns="" id="{72576D1A-9430-4227-9C17-24859BB238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18511" y="2130641"/>
            <a:ext cx="4835289" cy="4835289"/>
          </a:xfrm>
          <a:prstGeom prst="rect">
            <a:avLst/>
          </a:prstGeom>
        </p:spPr>
      </p:pic>
      <p:pic>
        <p:nvPicPr>
          <p:cNvPr id="28" name="Gráfico 27" descr="Nenhum sinal">
            <a:extLst>
              <a:ext uri="{FF2B5EF4-FFF2-40B4-BE49-F238E27FC236}">
                <a16:creationId xmlns:a16="http://schemas.microsoft.com/office/drawing/2014/main" xmlns="" id="{3A1F19B0-17AC-4B6B-89F5-A0A7C522AD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40284" y="1919056"/>
            <a:ext cx="4835289" cy="483528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F9934C-9F65-4BB9-A6F2-DFE5196F4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53365" cy="1325563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9A0000"/>
                </a:solidFill>
              </a:rPr>
              <a:t>Manual de Orientações de Uso das Salas de Aula e do Laboratório de TI da EPSJV – Normas</a:t>
            </a:r>
          </a:p>
        </p:txBody>
      </p:sp>
      <p:pic>
        <p:nvPicPr>
          <p:cNvPr id="5" name="Gráfico 4" descr="Livro aberto">
            <a:extLst>
              <a:ext uri="{FF2B5EF4-FFF2-40B4-BE49-F238E27FC236}">
                <a16:creationId xmlns:a16="http://schemas.microsoft.com/office/drawing/2014/main" xmlns="" id="{C274D563-F153-45CC-A090-3320F0738F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439400" y="570706"/>
            <a:ext cx="914400" cy="914400"/>
          </a:xfrm>
          <a:prstGeom prst="rect">
            <a:avLst/>
          </a:prstGeom>
        </p:spPr>
      </p:pic>
      <p:pic>
        <p:nvPicPr>
          <p:cNvPr id="6" name="Gráfico 5" descr="Energia">
            <a:extLst>
              <a:ext uri="{FF2B5EF4-FFF2-40B4-BE49-F238E27FC236}">
                <a16:creationId xmlns:a16="http://schemas.microsoft.com/office/drawing/2014/main" xmlns="" id="{C1C96436-03B3-4730-AAD5-C8C14A20CD9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704315" y="3271800"/>
            <a:ext cx="914400" cy="914400"/>
          </a:xfrm>
          <a:prstGeom prst="rect">
            <a:avLst/>
          </a:prstGeom>
        </p:spPr>
      </p:pic>
      <p:pic>
        <p:nvPicPr>
          <p:cNvPr id="8" name="Gráfico 7" descr="Fluxo">
            <a:extLst>
              <a:ext uri="{FF2B5EF4-FFF2-40B4-BE49-F238E27FC236}">
                <a16:creationId xmlns:a16="http://schemas.microsoft.com/office/drawing/2014/main" xmlns="" id="{1CEC87AD-6E61-46A0-B530-00DE09B7109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249787" y="3271800"/>
            <a:ext cx="914400" cy="914400"/>
          </a:xfrm>
          <a:prstGeom prst="rect">
            <a:avLst/>
          </a:prstGeom>
        </p:spPr>
      </p:pic>
      <p:pic>
        <p:nvPicPr>
          <p:cNvPr id="12" name="Gráfico 11" descr="Chave de fenda">
            <a:extLst>
              <a:ext uri="{FF2B5EF4-FFF2-40B4-BE49-F238E27FC236}">
                <a16:creationId xmlns:a16="http://schemas.microsoft.com/office/drawing/2014/main" xmlns="" id="{5903AD67-1039-41CF-A3C8-78A5C02D11E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463852" y="4752531"/>
            <a:ext cx="914400" cy="914400"/>
          </a:xfrm>
          <a:prstGeom prst="rect">
            <a:avLst/>
          </a:prstGeom>
        </p:spPr>
      </p:pic>
      <p:pic>
        <p:nvPicPr>
          <p:cNvPr id="14" name="Gráfico 13" descr="USB">
            <a:extLst>
              <a:ext uri="{FF2B5EF4-FFF2-40B4-BE49-F238E27FC236}">
                <a16:creationId xmlns:a16="http://schemas.microsoft.com/office/drawing/2014/main" xmlns="" id="{8ACE02AE-FB97-491E-A574-119D69BDAD3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1652132" y="4752531"/>
            <a:ext cx="914400" cy="914400"/>
          </a:xfrm>
          <a:prstGeom prst="rect">
            <a:avLst/>
          </a:prstGeom>
        </p:spPr>
      </p:pic>
      <p:pic>
        <p:nvPicPr>
          <p:cNvPr id="18" name="Gráfico 17" descr="Hambúrguer e Bebida">
            <a:extLst>
              <a:ext uri="{FF2B5EF4-FFF2-40B4-BE49-F238E27FC236}">
                <a16:creationId xmlns:a16="http://schemas.microsoft.com/office/drawing/2014/main" xmlns="" id="{010B26CB-56BC-4493-898D-0B2B6C7EE35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7688458" y="4792696"/>
            <a:ext cx="914400" cy="914400"/>
          </a:xfrm>
          <a:prstGeom prst="rect">
            <a:avLst/>
          </a:prstGeom>
        </p:spPr>
      </p:pic>
      <p:grpSp>
        <p:nvGrpSpPr>
          <p:cNvPr id="32" name="Agrupar 31">
            <a:extLst>
              <a:ext uri="{FF2B5EF4-FFF2-40B4-BE49-F238E27FC236}">
                <a16:creationId xmlns:a16="http://schemas.microsoft.com/office/drawing/2014/main" xmlns="" id="{96CCE552-E946-4522-8457-B8B6A0EC407A}"/>
              </a:ext>
            </a:extLst>
          </p:cNvPr>
          <p:cNvGrpSpPr/>
          <p:nvPr/>
        </p:nvGrpSpPr>
        <p:grpSpPr>
          <a:xfrm>
            <a:off x="7231258" y="3264600"/>
            <a:ext cx="1571744" cy="989400"/>
            <a:chOff x="7231258" y="3264600"/>
            <a:chExt cx="1571744" cy="989400"/>
          </a:xfrm>
        </p:grpSpPr>
        <p:pic>
          <p:nvPicPr>
            <p:cNvPr id="20" name="Gráfico 19" descr="Alianças de casamento">
              <a:extLst>
                <a:ext uri="{FF2B5EF4-FFF2-40B4-BE49-F238E27FC236}">
                  <a16:creationId xmlns:a16="http://schemas.microsoft.com/office/drawing/2014/main" xmlns="" id="{2C5E03CF-5E30-477A-AF2C-1206A9219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7"/>
                </a:ext>
              </a:extLst>
            </a:blip>
            <a:stretch>
              <a:fillRect/>
            </a:stretch>
          </p:blipFill>
          <p:spPr>
            <a:xfrm>
              <a:off x="7231258" y="3339600"/>
              <a:ext cx="914400" cy="914400"/>
            </a:xfrm>
            <a:prstGeom prst="rect">
              <a:avLst/>
            </a:prstGeom>
          </p:spPr>
        </p:pic>
        <p:pic>
          <p:nvPicPr>
            <p:cNvPr id="22" name="Gráfico 21" descr="Carteira">
              <a:extLst>
                <a:ext uri="{FF2B5EF4-FFF2-40B4-BE49-F238E27FC236}">
                  <a16:creationId xmlns:a16="http://schemas.microsoft.com/office/drawing/2014/main" xmlns="" id="{A0261B8A-F9AC-49A8-BBF6-4F09EB7D2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>
            <a:xfrm>
              <a:off x="7888602" y="3264600"/>
              <a:ext cx="914400" cy="914400"/>
            </a:xfrm>
            <a:prstGeom prst="rect">
              <a:avLst/>
            </a:prstGeom>
          </p:spPr>
        </p:pic>
      </p:grpSp>
      <p:pic>
        <p:nvPicPr>
          <p:cNvPr id="24" name="Gráfico 23" descr="Baixar da nuvem">
            <a:extLst>
              <a:ext uri="{FF2B5EF4-FFF2-40B4-BE49-F238E27FC236}">
                <a16:creationId xmlns:a16="http://schemas.microsoft.com/office/drawing/2014/main" xmlns="" id="{E0DA7477-6A5C-490B-A379-D30F5F50CC2A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9277165" y="4792696"/>
            <a:ext cx="914400" cy="914400"/>
          </a:xfrm>
          <a:prstGeom prst="rect">
            <a:avLst/>
          </a:prstGeom>
        </p:spPr>
      </p:pic>
      <p:pic>
        <p:nvPicPr>
          <p:cNvPr id="26" name="Gráfico 25" descr="Crânio">
            <a:extLst>
              <a:ext uri="{FF2B5EF4-FFF2-40B4-BE49-F238E27FC236}">
                <a16:creationId xmlns:a16="http://schemas.microsoft.com/office/drawing/2014/main" xmlns="" id="{5D47B7A3-7BC2-4E1B-8D82-7F39A2C4A1C2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9277165" y="3264600"/>
            <a:ext cx="914400" cy="914400"/>
          </a:xfrm>
          <a:prstGeom prst="rect">
            <a:avLst/>
          </a:prstGeom>
        </p:spPr>
      </p:pic>
      <p:grpSp>
        <p:nvGrpSpPr>
          <p:cNvPr id="33" name="Agrupar 32">
            <a:extLst>
              <a:ext uri="{FF2B5EF4-FFF2-40B4-BE49-F238E27FC236}">
                <a16:creationId xmlns:a16="http://schemas.microsoft.com/office/drawing/2014/main" xmlns="" id="{D69FCFAF-D1B6-4098-8E4C-1C3A7A589172}"/>
              </a:ext>
            </a:extLst>
          </p:cNvPr>
          <p:cNvGrpSpPr/>
          <p:nvPr/>
        </p:nvGrpSpPr>
        <p:grpSpPr>
          <a:xfrm>
            <a:off x="5039708" y="1445072"/>
            <a:ext cx="1733447" cy="1243699"/>
            <a:chOff x="5039708" y="1445072"/>
            <a:chExt cx="1733447" cy="1243699"/>
          </a:xfrm>
        </p:grpSpPr>
        <p:pic>
          <p:nvPicPr>
            <p:cNvPr id="16" name="Gráfico 15" descr="Nenhum sinal">
              <a:extLst>
                <a:ext uri="{FF2B5EF4-FFF2-40B4-BE49-F238E27FC236}">
                  <a16:creationId xmlns:a16="http://schemas.microsoft.com/office/drawing/2014/main" xmlns="" id="{73D64C9D-F294-48B0-8985-83DAD926FD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25"/>
                </a:ext>
              </a:extLst>
            </a:blip>
            <a:stretch>
              <a:fillRect/>
            </a:stretch>
          </p:blipFill>
          <p:spPr>
            <a:xfrm>
              <a:off x="5449232" y="1445072"/>
              <a:ext cx="914400" cy="914400"/>
            </a:xfrm>
            <a:prstGeom prst="rect">
              <a:avLst/>
            </a:prstGeom>
          </p:spPr>
        </p:pic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xmlns="" id="{92108259-7213-40D2-93B3-9528D487E4A0}"/>
                </a:ext>
              </a:extLst>
            </p:cNvPr>
            <p:cNvSpPr txBox="1"/>
            <p:nvPr/>
          </p:nvSpPr>
          <p:spPr>
            <a:xfrm>
              <a:off x="5039708" y="2319439"/>
              <a:ext cx="17334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rgbClr val="C00000"/>
                  </a:solidFill>
                </a:rPr>
                <a:t>PROIBIDO</a:t>
              </a:r>
            </a:p>
          </p:txBody>
        </p:sp>
      </p:grpSp>
      <p:sp>
        <p:nvSpPr>
          <p:cNvPr id="30" name="Seta: para a Direita 29">
            <a:extLst>
              <a:ext uri="{FF2B5EF4-FFF2-40B4-BE49-F238E27FC236}">
                <a16:creationId xmlns:a16="http://schemas.microsoft.com/office/drawing/2014/main" xmlns="" id="{2B3FEE9C-3BF6-497A-8B1F-6CCC4AC5DF4F}"/>
              </a:ext>
            </a:extLst>
          </p:cNvPr>
          <p:cNvSpPr/>
          <p:nvPr/>
        </p:nvSpPr>
        <p:spPr>
          <a:xfrm rot="3256799">
            <a:off x="6451322" y="2487703"/>
            <a:ext cx="1040843" cy="31456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xmlns="" id="{000F5C50-804E-46C1-91B8-E7108ECAD87A}"/>
              </a:ext>
            </a:extLst>
          </p:cNvPr>
          <p:cNvSpPr/>
          <p:nvPr/>
        </p:nvSpPr>
        <p:spPr>
          <a:xfrm rot="18343201" flipH="1">
            <a:off x="4326544" y="2487703"/>
            <a:ext cx="1040843" cy="31456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8150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E9652B-99A9-44E7-A736-2083FB88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9A0000"/>
                </a:solidFill>
              </a:rPr>
              <a:t>SINF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2F0A773-35AC-448C-A62D-6CEF583FE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Coordenação</a:t>
            </a:r>
          </a:p>
          <a:p>
            <a:r>
              <a:rPr lang="pt-BR" dirty="0">
                <a:solidFill>
                  <a:srgbClr val="9A0000"/>
                </a:solidFill>
              </a:rPr>
              <a:t>Seção de Suporte e Infraestrutura</a:t>
            </a:r>
          </a:p>
          <a:p>
            <a:r>
              <a:rPr lang="pt-BR" dirty="0"/>
              <a:t>Seção de Desenvolvimento</a:t>
            </a:r>
          </a:p>
          <a:p>
            <a:r>
              <a:rPr lang="pt-BR" dirty="0"/>
              <a:t>Seção de Qualidade</a:t>
            </a:r>
          </a:p>
        </p:txBody>
      </p:sp>
      <p:sp>
        <p:nvSpPr>
          <p:cNvPr id="4" name="Seta: para a Esquerda 3">
            <a:extLst>
              <a:ext uri="{FF2B5EF4-FFF2-40B4-BE49-F238E27FC236}">
                <a16:creationId xmlns:a16="http://schemas.microsoft.com/office/drawing/2014/main" xmlns="" id="{845E9FD9-1FF5-45BD-A5EF-7CCC90EFC781}"/>
              </a:ext>
            </a:extLst>
          </p:cNvPr>
          <p:cNvSpPr/>
          <p:nvPr/>
        </p:nvSpPr>
        <p:spPr>
          <a:xfrm>
            <a:off x="6096000" y="2341934"/>
            <a:ext cx="1260629" cy="488272"/>
          </a:xfrm>
          <a:prstGeom prst="leftArrow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9339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5404B4-5434-4253-A272-C70A6C8A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b="1">
                <a:solidFill>
                  <a:srgbClr val="9A0000"/>
                </a:solidFill>
              </a:rPr>
              <a:t>Manuais</a:t>
            </a:r>
            <a:endParaRPr lang="pt-BR" b="1" dirty="0">
              <a:solidFill>
                <a:srgbClr val="9A000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99562B6-2A55-451D-AEF8-4C8A98624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Manual de orientações do SSI – Serviço de Suporte e Infraestrutura do SINF – Serviço de Informática da EPSJV – Escola Politécnica de Saúde Joaquim Venâncio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Manual de Orientações de Uso das Salas de Aula e do Laboratório de TI – Tecnologia da Informação da EPSJV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33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F9934C-9F65-4BB9-A6F2-DFE5196F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9A0000"/>
                </a:solidFill>
              </a:rPr>
              <a:t>Manual de orientações do SSI - Intenções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395E4BE-19B3-4489-9852-CCBFF3B52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Orientar os usuários de TI sobre </a:t>
            </a:r>
            <a:r>
              <a:rPr lang="pt-BR" dirty="0">
                <a:solidFill>
                  <a:srgbClr val="9A0000"/>
                </a:solidFill>
              </a:rPr>
              <a:t>como solicitar</a:t>
            </a:r>
          </a:p>
          <a:p>
            <a:r>
              <a:rPr lang="pt-BR" dirty="0"/>
              <a:t>Orientar os usuários de TI sobre </a:t>
            </a:r>
            <a:r>
              <a:rPr lang="pt-BR" dirty="0">
                <a:solidFill>
                  <a:srgbClr val="9A0000"/>
                </a:solidFill>
              </a:rPr>
              <a:t>o que esperar </a:t>
            </a:r>
            <a:r>
              <a:rPr lang="pt-BR" dirty="0"/>
              <a:t>dos atendimentos realizados pelo SINF</a:t>
            </a:r>
          </a:p>
          <a:p>
            <a:r>
              <a:rPr lang="pt-BR" dirty="0"/>
              <a:t>Definir </a:t>
            </a:r>
            <a:r>
              <a:rPr lang="pt-BR" dirty="0">
                <a:solidFill>
                  <a:srgbClr val="9A0000"/>
                </a:solidFill>
              </a:rPr>
              <a:t>responsabilidades</a:t>
            </a:r>
          </a:p>
          <a:p>
            <a:r>
              <a:rPr lang="pt-BR" dirty="0"/>
              <a:t>Orientar a </a:t>
            </a:r>
            <a:r>
              <a:rPr lang="pt-BR" dirty="0">
                <a:solidFill>
                  <a:srgbClr val="9A0000"/>
                </a:solidFill>
              </a:rPr>
              <a:t>conduta</a:t>
            </a:r>
            <a:r>
              <a:rPr lang="pt-BR" dirty="0"/>
              <a:t> dos profissionais e usuários de informática na utilização dos recursos computacionais</a:t>
            </a:r>
          </a:p>
          <a:p>
            <a:r>
              <a:rPr lang="pt-BR" dirty="0"/>
              <a:t>Proteger a </a:t>
            </a:r>
            <a:r>
              <a:rPr lang="pt-BR" dirty="0">
                <a:solidFill>
                  <a:srgbClr val="9A0000"/>
                </a:solidFill>
              </a:rPr>
              <a:t>integridade</a:t>
            </a:r>
            <a:r>
              <a:rPr lang="pt-BR" dirty="0"/>
              <a:t> e </a:t>
            </a:r>
            <a:r>
              <a:rPr lang="pt-BR" dirty="0">
                <a:solidFill>
                  <a:srgbClr val="9A0000"/>
                </a:solidFill>
              </a:rPr>
              <a:t>confidencialidade</a:t>
            </a:r>
            <a:r>
              <a:rPr lang="pt-BR" dirty="0"/>
              <a:t> das informações e dos equipamentos</a:t>
            </a:r>
          </a:p>
          <a:p>
            <a:r>
              <a:rPr lang="pt-BR" dirty="0"/>
              <a:t>Manter a </a:t>
            </a:r>
            <a:r>
              <a:rPr lang="pt-BR" dirty="0">
                <a:solidFill>
                  <a:srgbClr val="9A0000"/>
                </a:solidFill>
              </a:rPr>
              <a:t>continuidade</a:t>
            </a:r>
            <a:r>
              <a:rPr lang="pt-BR" dirty="0"/>
              <a:t> operacional de TI da escola</a:t>
            </a:r>
          </a:p>
          <a:p>
            <a:endParaRPr lang="pt-BR" dirty="0"/>
          </a:p>
        </p:txBody>
      </p:sp>
      <p:pic>
        <p:nvPicPr>
          <p:cNvPr id="5" name="Gráfico 4" descr="Livro aberto">
            <a:extLst>
              <a:ext uri="{FF2B5EF4-FFF2-40B4-BE49-F238E27FC236}">
                <a16:creationId xmlns:a16="http://schemas.microsoft.com/office/drawing/2014/main" xmlns="" id="{C274D563-F153-45CC-A090-3320F0738F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39400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072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2914C4-0499-4837-B7C8-08E56547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9A0000"/>
                </a:solidFill>
              </a:rPr>
              <a:t>Manual de orientações do SSI - Objetivos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C325437-230C-4CF8-A144-B5C76E10F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Obter </a:t>
            </a:r>
            <a:r>
              <a:rPr lang="pt-BR" dirty="0">
                <a:solidFill>
                  <a:srgbClr val="9A0000"/>
                </a:solidFill>
              </a:rPr>
              <a:t>colaboração</a:t>
            </a:r>
            <a:r>
              <a:rPr lang="pt-BR" dirty="0"/>
              <a:t> dos usuários</a:t>
            </a:r>
          </a:p>
          <a:p>
            <a:pPr lvl="0"/>
            <a:r>
              <a:rPr lang="pt-BR" dirty="0"/>
              <a:t>Esclarecer sobre a importância do </a:t>
            </a:r>
            <a:r>
              <a:rPr lang="pt-BR" dirty="0">
                <a:solidFill>
                  <a:srgbClr val="9A0000"/>
                </a:solidFill>
              </a:rPr>
              <a:t>detalhamento</a:t>
            </a:r>
            <a:r>
              <a:rPr lang="pt-BR" dirty="0"/>
              <a:t> e da </a:t>
            </a:r>
            <a:r>
              <a:rPr lang="pt-BR" dirty="0">
                <a:solidFill>
                  <a:srgbClr val="9A0000"/>
                </a:solidFill>
              </a:rPr>
              <a:t>clareza</a:t>
            </a:r>
            <a:r>
              <a:rPr lang="pt-BR" dirty="0"/>
              <a:t> nas solicitações</a:t>
            </a:r>
          </a:p>
          <a:p>
            <a:pPr lvl="0"/>
            <a:r>
              <a:rPr lang="pt-BR" dirty="0"/>
              <a:t>Obter </a:t>
            </a:r>
            <a:r>
              <a:rPr lang="pt-BR" dirty="0">
                <a:solidFill>
                  <a:srgbClr val="9A0000"/>
                </a:solidFill>
              </a:rPr>
              <a:t>participação</a:t>
            </a:r>
            <a:r>
              <a:rPr lang="pt-BR" dirty="0"/>
              <a:t> dos usuários no </a:t>
            </a:r>
            <a:r>
              <a:rPr lang="pt-BR" dirty="0">
                <a:solidFill>
                  <a:srgbClr val="9A0000"/>
                </a:solidFill>
              </a:rPr>
              <a:t>acompanhamento</a:t>
            </a:r>
            <a:r>
              <a:rPr lang="pt-BR" dirty="0"/>
              <a:t> das solicitações</a:t>
            </a:r>
          </a:p>
          <a:p>
            <a:pPr lvl="0"/>
            <a:r>
              <a:rPr lang="pt-BR" dirty="0"/>
              <a:t>Esclarecer sobre a necessidade de considerar o </a:t>
            </a:r>
            <a:r>
              <a:rPr lang="pt-BR" dirty="0">
                <a:solidFill>
                  <a:srgbClr val="9A0000"/>
                </a:solidFill>
              </a:rPr>
              <a:t>tempo técnico</a:t>
            </a:r>
            <a:r>
              <a:rPr lang="pt-BR" dirty="0"/>
              <a:t> na formação da </a:t>
            </a:r>
            <a:r>
              <a:rPr lang="pt-BR" dirty="0">
                <a:solidFill>
                  <a:srgbClr val="9A0000"/>
                </a:solidFill>
              </a:rPr>
              <a:t>expectativa sobre prazos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18736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2C49FC-04A3-4D13-B257-EF990B6EA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9A0000"/>
                </a:solidFill>
              </a:rPr>
              <a:t>Manual de orientações do SSI - Usuários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CDB150F-9DAC-4907-995D-42201E8D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Funcionários da EPSJV</a:t>
            </a:r>
          </a:p>
          <a:p>
            <a:pPr lvl="0"/>
            <a:r>
              <a:rPr lang="pt-BR" dirty="0"/>
              <a:t>Funcionários da FIOCRUZ</a:t>
            </a:r>
          </a:p>
          <a:p>
            <a:pPr lvl="0"/>
            <a:r>
              <a:rPr lang="pt-BR" dirty="0"/>
              <a:t>Professores convidados</a:t>
            </a:r>
          </a:p>
          <a:p>
            <a:pPr lvl="0"/>
            <a:r>
              <a:rPr lang="pt-BR" dirty="0"/>
              <a:t>Alunos</a:t>
            </a:r>
          </a:p>
          <a:p>
            <a:pPr lvl="0"/>
            <a:r>
              <a:rPr lang="pt-BR" dirty="0"/>
              <a:t>Estagiários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99712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2C49FC-04A3-4D13-B257-EF990B6EA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9A0000"/>
                </a:solidFill>
              </a:rPr>
              <a:t>Manual de orientações do SSI - Tópicos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CDB150F-9DAC-4907-995D-42201E8DB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21062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t-BR" dirty="0"/>
              <a:t>Intenções</a:t>
            </a:r>
          </a:p>
          <a:p>
            <a:pPr lvl="0"/>
            <a:r>
              <a:rPr lang="pt-BR" dirty="0"/>
              <a:t>Objetivos</a:t>
            </a:r>
          </a:p>
          <a:p>
            <a:pPr lvl="0"/>
            <a:r>
              <a:rPr lang="pt-BR" dirty="0"/>
              <a:t>Usuários</a:t>
            </a:r>
          </a:p>
          <a:p>
            <a:pPr lvl="0"/>
            <a:r>
              <a:rPr lang="pt-BR" dirty="0"/>
              <a:t>Atribuições dos usuários</a:t>
            </a:r>
          </a:p>
          <a:p>
            <a:pPr lvl="0"/>
            <a:r>
              <a:rPr lang="pt-BR" dirty="0"/>
              <a:t>O que esperamos dos usuários</a:t>
            </a:r>
          </a:p>
          <a:p>
            <a:pPr lvl="0"/>
            <a:r>
              <a:rPr lang="pt-BR" dirty="0"/>
              <a:t>Princípios éticos</a:t>
            </a:r>
          </a:p>
          <a:p>
            <a:pPr lvl="0"/>
            <a:r>
              <a:rPr lang="pt-BR" dirty="0"/>
              <a:t>Utilização, aquisição, responsabilidade e manutenção de equipamentos</a:t>
            </a:r>
          </a:p>
          <a:p>
            <a:pPr lvl="0"/>
            <a:r>
              <a:rPr lang="pt-BR" dirty="0"/>
              <a:t>Instalação e tipo de licença de programas</a:t>
            </a:r>
          </a:p>
          <a:p>
            <a:endParaRPr lang="pt-BR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46C94839-0DA7-4A18-8000-151882213904}"/>
              </a:ext>
            </a:extLst>
          </p:cNvPr>
          <p:cNvSpPr txBox="1">
            <a:spLocks/>
          </p:cNvSpPr>
          <p:nvPr/>
        </p:nvSpPr>
        <p:spPr>
          <a:xfrm>
            <a:off x="6096000" y="1832807"/>
            <a:ext cx="50210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Utilização de impressoras</a:t>
            </a:r>
          </a:p>
          <a:p>
            <a:r>
              <a:rPr lang="pt-BR" dirty="0"/>
              <a:t>Utilização da internet com e sem fio</a:t>
            </a:r>
          </a:p>
          <a:p>
            <a:r>
              <a:rPr lang="pt-BR" dirty="0"/>
              <a:t>Utilização do e-mail institucional</a:t>
            </a:r>
          </a:p>
          <a:p>
            <a:r>
              <a:rPr lang="pt-BR" dirty="0"/>
              <a:t>Utilização do servidor e salvaguarda de arquivos</a:t>
            </a:r>
          </a:p>
          <a:p>
            <a:r>
              <a:rPr lang="pt-BR" dirty="0"/>
              <a:t>Aquisição e manutenção de notebooks</a:t>
            </a:r>
          </a:p>
          <a:p>
            <a:r>
              <a:rPr lang="pt-BR" dirty="0"/>
              <a:t>Solicitação de atendimento e seus detalhamentos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8324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2C49FC-04A3-4D13-B257-EF990B6EA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9A0000"/>
                </a:solidFill>
              </a:rPr>
              <a:t>Manual de orientações do SSI - Tópicos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CDB150F-9DAC-4907-995D-42201E8DB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21062" cy="4351338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Atendimentos:</a:t>
            </a:r>
          </a:p>
          <a:p>
            <a:pPr lvl="1"/>
            <a:r>
              <a:rPr lang="pt-BR" dirty="0"/>
              <a:t>Níveis</a:t>
            </a:r>
          </a:p>
          <a:p>
            <a:pPr lvl="1"/>
            <a:r>
              <a:rPr lang="pt-BR" dirty="0"/>
              <a:t>Tempo de atendimento</a:t>
            </a:r>
          </a:p>
          <a:p>
            <a:pPr lvl="1"/>
            <a:r>
              <a:rPr lang="pt-BR" dirty="0"/>
              <a:t>Solicitação de videoconferência</a:t>
            </a:r>
          </a:p>
          <a:p>
            <a:pPr lvl="1"/>
            <a:r>
              <a:rPr lang="pt-BR" dirty="0"/>
              <a:t>Solicitação de web conferência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1934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F9934C-9F65-4BB9-A6F2-DFE5196F4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53365" cy="1325563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9A0000"/>
                </a:solidFill>
              </a:rPr>
              <a:t>Manual de Orientações de Uso das Salas de Aula e do Laboratório de TI da EPSJV – Contexto e 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395E4BE-19B3-4489-9852-CCBFF3B52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CONTEXTO</a:t>
            </a:r>
          </a:p>
          <a:p>
            <a:r>
              <a:rPr lang="pt-BR" dirty="0"/>
              <a:t>Implantação da Nuvem Fiocruz</a:t>
            </a:r>
          </a:p>
          <a:p>
            <a:pPr lvl="1"/>
            <a:r>
              <a:rPr lang="pt-BR" dirty="0"/>
              <a:t>Necessidade de reformulação desse manual para se adequar às mudanças</a:t>
            </a:r>
          </a:p>
          <a:p>
            <a:r>
              <a:rPr lang="pt-BR" dirty="0"/>
              <a:t>Espaço compartilhado = cooperação de todos necessária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OBJETIVOS</a:t>
            </a:r>
          </a:p>
          <a:p>
            <a:r>
              <a:rPr lang="pt-BR" dirty="0"/>
              <a:t>Potencializar o uso dos terminais de aula</a:t>
            </a:r>
          </a:p>
          <a:p>
            <a:r>
              <a:rPr lang="pt-BR" dirty="0"/>
              <a:t>Ampliar a segurança da informação no ambiente do laboratório</a:t>
            </a:r>
          </a:p>
        </p:txBody>
      </p:sp>
      <p:pic>
        <p:nvPicPr>
          <p:cNvPr id="5" name="Gráfico 4" descr="Livro aberto">
            <a:extLst>
              <a:ext uri="{FF2B5EF4-FFF2-40B4-BE49-F238E27FC236}">
                <a16:creationId xmlns:a16="http://schemas.microsoft.com/office/drawing/2014/main" xmlns="" id="{C274D563-F153-45CC-A090-3320F0738F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39400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6070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472</Words>
  <Application>Microsoft Office PowerPoint</Application>
  <PresentationFormat>Personalizar</PresentationFormat>
  <Paragraphs>68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Manuais SINF 2019</vt:lpstr>
      <vt:lpstr>SINF</vt:lpstr>
      <vt:lpstr>Manuais</vt:lpstr>
      <vt:lpstr>Manual de orientações do SSI - Intenções</vt:lpstr>
      <vt:lpstr>Manual de orientações do SSI - Objetivos</vt:lpstr>
      <vt:lpstr>Manual de orientações do SSI - Usuários</vt:lpstr>
      <vt:lpstr>Manual de orientações do SSI - Tópicos</vt:lpstr>
      <vt:lpstr>Manual de orientações do SSI - Tópicos</vt:lpstr>
      <vt:lpstr>Manual de Orientações de Uso das Salas de Aula e do Laboratório de TI da EPSJV – Contexto e Objetivos</vt:lpstr>
      <vt:lpstr>Manual de Orientações de Uso das Salas de Aula e do Laboratório de TI da EPSJV – Normas</vt:lpstr>
      <vt:lpstr>Manual de Orientações de Uso das Salas de Aula e do Laboratório de TI da EPSJV – Normas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Manuais SINF 2019</dc:title>
  <dc:creator>Rodrigo Souto Guimaraes</dc:creator>
  <cp:lastModifiedBy>talita.rodrigues</cp:lastModifiedBy>
  <cp:revision>9</cp:revision>
  <dcterms:created xsi:type="dcterms:W3CDTF">2019-07-12T19:12:27Z</dcterms:created>
  <dcterms:modified xsi:type="dcterms:W3CDTF">2019-09-06T13:41:38Z</dcterms:modified>
</cp:coreProperties>
</file>