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7" r:id="rId10"/>
    <p:sldId id="268" r:id="rId11"/>
    <p:sldId id="274" r:id="rId12"/>
    <p:sldId id="273" r:id="rId13"/>
    <p:sldId id="262" r:id="rId14"/>
    <p:sldId id="261" r:id="rId15"/>
    <p:sldId id="270" r:id="rId16"/>
    <p:sldId id="271" r:id="rId17"/>
    <p:sldId id="269" r:id="rId18"/>
    <p:sldId id="275" r:id="rId19"/>
    <p:sldId id="276" r:id="rId20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EAD042-66F4-DE41-841B-F299AEE8059F}" v="945" dt="2022-12-10T02:18:55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2"/>
  </p:normalViewPr>
  <p:slideViewPr>
    <p:cSldViewPr snapToGrid="0" showGuides="1">
      <p:cViewPr>
        <p:scale>
          <a:sx n="111" d="100"/>
          <a:sy n="111" d="100"/>
        </p:scale>
        <p:origin x="53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92D9B-F762-2642-9D55-843A59330362}" type="doc">
      <dgm:prSet loTypeId="urn:microsoft.com/office/officeart/2008/layout/VerticalCurvedList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E61F9D72-BEA8-264B-A3B1-38C41FC177E6}">
      <dgm:prSet custT="1"/>
      <dgm:spPr>
        <a:solidFill>
          <a:srgbClr val="0070C0"/>
        </a:solidFill>
      </dgm:spPr>
      <dgm:t>
        <a:bodyPr/>
        <a:lstStyle/>
        <a:p>
          <a:pPr algn="just"/>
          <a:r>
            <a:rPr lang="es-UY" sz="2000" dirty="0"/>
            <a:t>La Escuela Universitaria de Tecnología Médica de Uruguay, depende de la Facultad de Medicina de la Universidad de la República.</a:t>
          </a:r>
        </a:p>
      </dgm:t>
    </dgm:pt>
    <dgm:pt modelId="{BD457129-E89E-F54D-89DB-ED52E63A5FF0}" type="parTrans" cxnId="{AC99D978-CE40-434F-A5F7-11ABA0A5DED9}">
      <dgm:prSet/>
      <dgm:spPr/>
      <dgm:t>
        <a:bodyPr/>
        <a:lstStyle/>
        <a:p>
          <a:endParaRPr lang="es-MX"/>
        </a:p>
      </dgm:t>
    </dgm:pt>
    <dgm:pt modelId="{B763C705-F112-3D4E-80EF-1F7821728DAE}" type="sibTrans" cxnId="{AC99D978-CE40-434F-A5F7-11ABA0A5DED9}">
      <dgm:prSet/>
      <dgm:spPr/>
      <dgm:t>
        <a:bodyPr/>
        <a:lstStyle/>
        <a:p>
          <a:endParaRPr lang="es-MX"/>
        </a:p>
      </dgm:t>
    </dgm:pt>
    <dgm:pt modelId="{48BD1372-4A51-EA40-B740-CD1799099EF9}">
      <dgm:prSet custT="1"/>
      <dgm:spPr>
        <a:solidFill>
          <a:srgbClr val="0070C0"/>
        </a:solidFill>
      </dgm:spPr>
      <dgm:t>
        <a:bodyPr/>
        <a:lstStyle/>
        <a:p>
          <a:pPr algn="just"/>
          <a:r>
            <a:rPr lang="es-UY" sz="2000" dirty="0"/>
            <a:t>Comparte el edificio con la Facultad de Enfermería, la Escuela de Parteras y la Escuela de Nutrición.</a:t>
          </a:r>
        </a:p>
      </dgm:t>
    </dgm:pt>
    <dgm:pt modelId="{E7418494-43F9-0846-8231-11CF1A526174}" type="parTrans" cxnId="{D871CDC4-6FF2-1949-90C1-A30A4483C054}">
      <dgm:prSet/>
      <dgm:spPr/>
      <dgm:t>
        <a:bodyPr/>
        <a:lstStyle/>
        <a:p>
          <a:endParaRPr lang="es-MX"/>
        </a:p>
      </dgm:t>
    </dgm:pt>
    <dgm:pt modelId="{8B48F3EA-4135-9B42-B6A4-1A6E8A23343D}" type="sibTrans" cxnId="{D871CDC4-6FF2-1949-90C1-A30A4483C054}">
      <dgm:prSet/>
      <dgm:spPr/>
      <dgm:t>
        <a:bodyPr/>
        <a:lstStyle/>
        <a:p>
          <a:endParaRPr lang="es-MX"/>
        </a:p>
      </dgm:t>
    </dgm:pt>
    <dgm:pt modelId="{9A6E515F-8D36-4A4E-8119-6CF8CB6FFA92}">
      <dgm:prSet custT="1"/>
      <dgm:spPr>
        <a:solidFill>
          <a:srgbClr val="0070C0"/>
        </a:solidFill>
      </dgm:spPr>
      <dgm:t>
        <a:bodyPr/>
        <a:lstStyle/>
        <a:p>
          <a:pPr algn="just"/>
          <a:r>
            <a:rPr lang="es-UY" sz="2000" dirty="0"/>
            <a:t>Fue creada en el Hospital de Clínicas en 1950 como Sección de Auxiliares del Médico, luego como Colaboradores del Médico, Escuela de Tecnología Médica, hasta el nombre que tiene ahora.</a:t>
          </a:r>
        </a:p>
      </dgm:t>
    </dgm:pt>
    <dgm:pt modelId="{F0D25C0C-FA19-3E4C-9367-8CB13F63756E}" type="parTrans" cxnId="{A870FBD4-4950-8544-8FB1-DC93217BF229}">
      <dgm:prSet/>
      <dgm:spPr/>
      <dgm:t>
        <a:bodyPr/>
        <a:lstStyle/>
        <a:p>
          <a:endParaRPr lang="es-MX"/>
        </a:p>
      </dgm:t>
    </dgm:pt>
    <dgm:pt modelId="{2A73E7FD-5D6D-4846-9399-2381EB8B6337}" type="sibTrans" cxnId="{A870FBD4-4950-8544-8FB1-DC93217BF229}">
      <dgm:prSet/>
      <dgm:spPr/>
      <dgm:t>
        <a:bodyPr/>
        <a:lstStyle/>
        <a:p>
          <a:endParaRPr lang="es-MX"/>
        </a:p>
      </dgm:t>
    </dgm:pt>
    <dgm:pt modelId="{32F8B2D7-37BB-224B-8FDD-69DA8A0021E8}" type="pres">
      <dgm:prSet presAssocID="{E0092D9B-F762-2642-9D55-843A59330362}" presName="Name0" presStyleCnt="0">
        <dgm:presLayoutVars>
          <dgm:chMax val="7"/>
          <dgm:chPref val="7"/>
          <dgm:dir/>
        </dgm:presLayoutVars>
      </dgm:prSet>
      <dgm:spPr/>
    </dgm:pt>
    <dgm:pt modelId="{78511032-6986-E940-8CA4-5491EF754333}" type="pres">
      <dgm:prSet presAssocID="{E0092D9B-F762-2642-9D55-843A59330362}" presName="Name1" presStyleCnt="0"/>
      <dgm:spPr/>
    </dgm:pt>
    <dgm:pt modelId="{228839B8-3178-D046-98B7-CC01B25B02F7}" type="pres">
      <dgm:prSet presAssocID="{E0092D9B-F762-2642-9D55-843A59330362}" presName="cycle" presStyleCnt="0"/>
      <dgm:spPr/>
    </dgm:pt>
    <dgm:pt modelId="{3592E2D1-FD24-414C-9DFB-E9704F3F80B3}" type="pres">
      <dgm:prSet presAssocID="{E0092D9B-F762-2642-9D55-843A59330362}" presName="srcNode" presStyleLbl="node1" presStyleIdx="0" presStyleCnt="3"/>
      <dgm:spPr/>
    </dgm:pt>
    <dgm:pt modelId="{76EDFAC2-E580-4543-9F05-D17D5668002D}" type="pres">
      <dgm:prSet presAssocID="{E0092D9B-F762-2642-9D55-843A59330362}" presName="conn" presStyleLbl="parChTrans1D2" presStyleIdx="0" presStyleCnt="1"/>
      <dgm:spPr/>
    </dgm:pt>
    <dgm:pt modelId="{210679CC-BC31-8348-9C62-31ABC95B20DF}" type="pres">
      <dgm:prSet presAssocID="{E0092D9B-F762-2642-9D55-843A59330362}" presName="extraNode" presStyleLbl="node1" presStyleIdx="0" presStyleCnt="3"/>
      <dgm:spPr/>
    </dgm:pt>
    <dgm:pt modelId="{25C2F336-9B23-024E-9EFA-B9FBBCF5A4B9}" type="pres">
      <dgm:prSet presAssocID="{E0092D9B-F762-2642-9D55-843A59330362}" presName="dstNode" presStyleLbl="node1" presStyleIdx="0" presStyleCnt="3"/>
      <dgm:spPr/>
    </dgm:pt>
    <dgm:pt modelId="{E58263FA-0D36-274B-941D-2AEB52620DC5}" type="pres">
      <dgm:prSet presAssocID="{E61F9D72-BEA8-264B-A3B1-38C41FC177E6}" presName="text_1" presStyleLbl="node1" presStyleIdx="0" presStyleCnt="3">
        <dgm:presLayoutVars>
          <dgm:bulletEnabled val="1"/>
        </dgm:presLayoutVars>
      </dgm:prSet>
      <dgm:spPr/>
    </dgm:pt>
    <dgm:pt modelId="{E6C5AA0C-4AD7-494C-B092-D0E6BA76F4A3}" type="pres">
      <dgm:prSet presAssocID="{E61F9D72-BEA8-264B-A3B1-38C41FC177E6}" presName="accent_1" presStyleCnt="0"/>
      <dgm:spPr/>
    </dgm:pt>
    <dgm:pt modelId="{21257C6E-C694-2540-BF85-294108CAC950}" type="pres">
      <dgm:prSet presAssocID="{E61F9D72-BEA8-264B-A3B1-38C41FC177E6}" presName="accentRepeatNode" presStyleLbl="solidFgAcc1" presStyleIdx="0" presStyleCnt="3"/>
      <dgm:spPr>
        <a:solidFill>
          <a:srgbClr val="002060"/>
        </a:solidFill>
      </dgm:spPr>
    </dgm:pt>
    <dgm:pt modelId="{893D8407-8323-9549-BF29-019ED0E19DB1}" type="pres">
      <dgm:prSet presAssocID="{48BD1372-4A51-EA40-B740-CD1799099EF9}" presName="text_2" presStyleLbl="node1" presStyleIdx="1" presStyleCnt="3">
        <dgm:presLayoutVars>
          <dgm:bulletEnabled val="1"/>
        </dgm:presLayoutVars>
      </dgm:prSet>
      <dgm:spPr/>
    </dgm:pt>
    <dgm:pt modelId="{CCFB7AEF-8FCF-AD4C-8413-73ED560A4409}" type="pres">
      <dgm:prSet presAssocID="{48BD1372-4A51-EA40-B740-CD1799099EF9}" presName="accent_2" presStyleCnt="0"/>
      <dgm:spPr/>
    </dgm:pt>
    <dgm:pt modelId="{96D07809-FCF5-9D43-B2D5-E7B21229CEDA}" type="pres">
      <dgm:prSet presAssocID="{48BD1372-4A51-EA40-B740-CD1799099EF9}" presName="accentRepeatNode" presStyleLbl="solidFgAcc1" presStyleIdx="1" presStyleCnt="3"/>
      <dgm:spPr>
        <a:solidFill>
          <a:srgbClr val="002060"/>
        </a:solidFill>
      </dgm:spPr>
    </dgm:pt>
    <dgm:pt modelId="{73174E96-EE74-2F4C-A7B7-729ADDC407E3}" type="pres">
      <dgm:prSet presAssocID="{9A6E515F-8D36-4A4E-8119-6CF8CB6FFA92}" presName="text_3" presStyleLbl="node1" presStyleIdx="2" presStyleCnt="3">
        <dgm:presLayoutVars>
          <dgm:bulletEnabled val="1"/>
        </dgm:presLayoutVars>
      </dgm:prSet>
      <dgm:spPr/>
    </dgm:pt>
    <dgm:pt modelId="{5B9B655B-A30D-684E-96A8-789E6E9FF2E1}" type="pres">
      <dgm:prSet presAssocID="{9A6E515F-8D36-4A4E-8119-6CF8CB6FFA92}" presName="accent_3" presStyleCnt="0"/>
      <dgm:spPr/>
    </dgm:pt>
    <dgm:pt modelId="{7DA72456-6D15-9F46-9DCD-20361EB417AE}" type="pres">
      <dgm:prSet presAssocID="{9A6E515F-8D36-4A4E-8119-6CF8CB6FFA92}" presName="accentRepeatNode" presStyleLbl="solidFgAcc1" presStyleIdx="2" presStyleCnt="3"/>
      <dgm:spPr>
        <a:solidFill>
          <a:srgbClr val="002060"/>
        </a:solidFill>
      </dgm:spPr>
    </dgm:pt>
  </dgm:ptLst>
  <dgm:cxnLst>
    <dgm:cxn modelId="{94B6152F-8CC9-ED4B-B306-E4FA952F846B}" type="presOf" srcId="{9A6E515F-8D36-4A4E-8119-6CF8CB6FFA92}" destId="{73174E96-EE74-2F4C-A7B7-729ADDC407E3}" srcOrd="0" destOrd="0" presId="urn:microsoft.com/office/officeart/2008/layout/VerticalCurvedList"/>
    <dgm:cxn modelId="{AC99D978-CE40-434F-A5F7-11ABA0A5DED9}" srcId="{E0092D9B-F762-2642-9D55-843A59330362}" destId="{E61F9D72-BEA8-264B-A3B1-38C41FC177E6}" srcOrd="0" destOrd="0" parTransId="{BD457129-E89E-F54D-89DB-ED52E63A5FF0}" sibTransId="{B763C705-F112-3D4E-80EF-1F7821728DAE}"/>
    <dgm:cxn modelId="{69223F7D-BE51-B842-A094-195E643C23D6}" type="presOf" srcId="{E61F9D72-BEA8-264B-A3B1-38C41FC177E6}" destId="{E58263FA-0D36-274B-941D-2AEB52620DC5}" srcOrd="0" destOrd="0" presId="urn:microsoft.com/office/officeart/2008/layout/VerticalCurvedList"/>
    <dgm:cxn modelId="{D871CDC4-6FF2-1949-90C1-A30A4483C054}" srcId="{E0092D9B-F762-2642-9D55-843A59330362}" destId="{48BD1372-4A51-EA40-B740-CD1799099EF9}" srcOrd="1" destOrd="0" parTransId="{E7418494-43F9-0846-8231-11CF1A526174}" sibTransId="{8B48F3EA-4135-9B42-B6A4-1A6E8A23343D}"/>
    <dgm:cxn modelId="{12D934C6-2C65-7A4F-856A-FCCDE77C4FB8}" type="presOf" srcId="{48BD1372-4A51-EA40-B740-CD1799099EF9}" destId="{893D8407-8323-9549-BF29-019ED0E19DB1}" srcOrd="0" destOrd="0" presId="urn:microsoft.com/office/officeart/2008/layout/VerticalCurvedList"/>
    <dgm:cxn modelId="{D63A80D0-A314-3D4D-B3ED-20C972370E0E}" type="presOf" srcId="{E0092D9B-F762-2642-9D55-843A59330362}" destId="{32F8B2D7-37BB-224B-8FDD-69DA8A0021E8}" srcOrd="0" destOrd="0" presId="urn:microsoft.com/office/officeart/2008/layout/VerticalCurvedList"/>
    <dgm:cxn modelId="{5822F1D2-53BA-864F-BC53-4DD2ADFFA2E3}" type="presOf" srcId="{B763C705-F112-3D4E-80EF-1F7821728DAE}" destId="{76EDFAC2-E580-4543-9F05-D17D5668002D}" srcOrd="0" destOrd="0" presId="urn:microsoft.com/office/officeart/2008/layout/VerticalCurvedList"/>
    <dgm:cxn modelId="{A870FBD4-4950-8544-8FB1-DC93217BF229}" srcId="{E0092D9B-F762-2642-9D55-843A59330362}" destId="{9A6E515F-8D36-4A4E-8119-6CF8CB6FFA92}" srcOrd="2" destOrd="0" parTransId="{F0D25C0C-FA19-3E4C-9367-8CB13F63756E}" sibTransId="{2A73E7FD-5D6D-4846-9399-2381EB8B6337}"/>
    <dgm:cxn modelId="{B323E050-39D8-F446-8ED6-A73CBB7DA144}" type="presParOf" srcId="{32F8B2D7-37BB-224B-8FDD-69DA8A0021E8}" destId="{78511032-6986-E940-8CA4-5491EF754333}" srcOrd="0" destOrd="0" presId="urn:microsoft.com/office/officeart/2008/layout/VerticalCurvedList"/>
    <dgm:cxn modelId="{E1126DC0-B7CE-A943-ABD5-5BCA47546F6E}" type="presParOf" srcId="{78511032-6986-E940-8CA4-5491EF754333}" destId="{228839B8-3178-D046-98B7-CC01B25B02F7}" srcOrd="0" destOrd="0" presId="urn:microsoft.com/office/officeart/2008/layout/VerticalCurvedList"/>
    <dgm:cxn modelId="{CDC0980F-D0F6-B142-8329-8DDD5FE5DBCF}" type="presParOf" srcId="{228839B8-3178-D046-98B7-CC01B25B02F7}" destId="{3592E2D1-FD24-414C-9DFB-E9704F3F80B3}" srcOrd="0" destOrd="0" presId="urn:microsoft.com/office/officeart/2008/layout/VerticalCurvedList"/>
    <dgm:cxn modelId="{B82E3B0E-E405-CF43-8E1C-6BB64A553A4E}" type="presParOf" srcId="{228839B8-3178-D046-98B7-CC01B25B02F7}" destId="{76EDFAC2-E580-4543-9F05-D17D5668002D}" srcOrd="1" destOrd="0" presId="urn:microsoft.com/office/officeart/2008/layout/VerticalCurvedList"/>
    <dgm:cxn modelId="{E6238BBD-445E-EC42-A172-79277634F839}" type="presParOf" srcId="{228839B8-3178-D046-98B7-CC01B25B02F7}" destId="{210679CC-BC31-8348-9C62-31ABC95B20DF}" srcOrd="2" destOrd="0" presId="urn:microsoft.com/office/officeart/2008/layout/VerticalCurvedList"/>
    <dgm:cxn modelId="{FBFA1013-16F5-4944-98B7-A5CA167987E4}" type="presParOf" srcId="{228839B8-3178-D046-98B7-CC01B25B02F7}" destId="{25C2F336-9B23-024E-9EFA-B9FBBCF5A4B9}" srcOrd="3" destOrd="0" presId="urn:microsoft.com/office/officeart/2008/layout/VerticalCurvedList"/>
    <dgm:cxn modelId="{34F53EDD-EBD3-AF46-9FA5-CFEFBBB06824}" type="presParOf" srcId="{78511032-6986-E940-8CA4-5491EF754333}" destId="{E58263FA-0D36-274B-941D-2AEB52620DC5}" srcOrd="1" destOrd="0" presId="urn:microsoft.com/office/officeart/2008/layout/VerticalCurvedList"/>
    <dgm:cxn modelId="{CFBB68EB-A515-C14F-A609-20986022B1FD}" type="presParOf" srcId="{78511032-6986-E940-8CA4-5491EF754333}" destId="{E6C5AA0C-4AD7-494C-B092-D0E6BA76F4A3}" srcOrd="2" destOrd="0" presId="urn:microsoft.com/office/officeart/2008/layout/VerticalCurvedList"/>
    <dgm:cxn modelId="{61F06A80-581D-644E-8E58-DB08FF0ABB2E}" type="presParOf" srcId="{E6C5AA0C-4AD7-494C-B092-D0E6BA76F4A3}" destId="{21257C6E-C694-2540-BF85-294108CAC950}" srcOrd="0" destOrd="0" presId="urn:microsoft.com/office/officeart/2008/layout/VerticalCurvedList"/>
    <dgm:cxn modelId="{EA2130E9-A0ED-4E45-8B48-6E1455B68B7E}" type="presParOf" srcId="{78511032-6986-E940-8CA4-5491EF754333}" destId="{893D8407-8323-9549-BF29-019ED0E19DB1}" srcOrd="3" destOrd="0" presId="urn:microsoft.com/office/officeart/2008/layout/VerticalCurvedList"/>
    <dgm:cxn modelId="{C84817BE-844A-DA4E-A684-C82798B23042}" type="presParOf" srcId="{78511032-6986-E940-8CA4-5491EF754333}" destId="{CCFB7AEF-8FCF-AD4C-8413-73ED560A4409}" srcOrd="4" destOrd="0" presId="urn:microsoft.com/office/officeart/2008/layout/VerticalCurvedList"/>
    <dgm:cxn modelId="{D64C088D-79DE-584C-8EEF-E1CD9BA92B33}" type="presParOf" srcId="{CCFB7AEF-8FCF-AD4C-8413-73ED560A4409}" destId="{96D07809-FCF5-9D43-B2D5-E7B21229CEDA}" srcOrd="0" destOrd="0" presId="urn:microsoft.com/office/officeart/2008/layout/VerticalCurvedList"/>
    <dgm:cxn modelId="{426AD858-6F48-C94D-810B-2934F53AEDF0}" type="presParOf" srcId="{78511032-6986-E940-8CA4-5491EF754333}" destId="{73174E96-EE74-2F4C-A7B7-729ADDC407E3}" srcOrd="5" destOrd="0" presId="urn:microsoft.com/office/officeart/2008/layout/VerticalCurvedList"/>
    <dgm:cxn modelId="{91D30FF3-BC72-F947-9CC5-8A6DCA385539}" type="presParOf" srcId="{78511032-6986-E940-8CA4-5491EF754333}" destId="{5B9B655B-A30D-684E-96A8-789E6E9FF2E1}" srcOrd="6" destOrd="0" presId="urn:microsoft.com/office/officeart/2008/layout/VerticalCurvedList"/>
    <dgm:cxn modelId="{09FA4494-3957-6847-8467-8E5B732EEBF4}" type="presParOf" srcId="{5B9B655B-A30D-684E-96A8-789E6E9FF2E1}" destId="{7DA72456-6D15-9F46-9DCD-20361EB417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4211A0-67FD-1B48-A218-3B3ACC60DF62}" type="doc">
      <dgm:prSet loTypeId="urn:microsoft.com/office/officeart/2005/8/layout/vList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4CD8858D-8C1A-8D46-B504-CD5AC4BBA87C}" type="pres">
      <dgm:prSet presAssocID="{DF4211A0-67FD-1B48-A218-3B3ACC60DF62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017C8ABC-80BA-FF40-B222-299512EFD998}" type="presOf" srcId="{DF4211A0-67FD-1B48-A218-3B3ACC60DF62}" destId="{4CD8858D-8C1A-8D46-B504-CD5AC4BBA8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79B26-29E3-9B42-BC78-1D5AB704248A}" type="doc">
      <dgm:prSet loTypeId="urn:microsoft.com/office/officeart/2005/8/layout/vProcess5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BA250E71-0871-9E4A-AD6F-AC1F6B93C1B0}">
      <dgm:prSet custT="1"/>
      <dgm:spPr>
        <a:solidFill>
          <a:srgbClr val="0070C0"/>
        </a:solidFill>
      </dgm:spPr>
      <dgm:t>
        <a:bodyPr/>
        <a:lstStyle/>
        <a:p>
          <a:pPr algn="just"/>
          <a:r>
            <a:rPr lang="es-UY" sz="1800" dirty="0"/>
            <a:t>En el año 1978, al pasar a llamarse “Escuela de Tecnología Médica”, los egresados pasaron a denominarse “Técnicos”, y a obtener títulos en vez de certificados.</a:t>
          </a:r>
        </a:p>
      </dgm:t>
    </dgm:pt>
    <dgm:pt modelId="{DFF36C5B-F51D-F149-A4D2-0E2232CC9A99}" type="parTrans" cxnId="{6CB34AF8-795E-9640-8490-F1CABB109306}">
      <dgm:prSet/>
      <dgm:spPr/>
      <dgm:t>
        <a:bodyPr/>
        <a:lstStyle/>
        <a:p>
          <a:pPr algn="just"/>
          <a:endParaRPr lang="es-MX" sz="1800"/>
        </a:p>
      </dgm:t>
    </dgm:pt>
    <dgm:pt modelId="{36564680-0195-584A-993F-50D52A9B1004}" type="sibTrans" cxnId="{6CB34AF8-795E-9640-8490-F1CABB109306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pPr algn="just"/>
          <a:endParaRPr lang="es-MX" sz="1800"/>
        </a:p>
      </dgm:t>
    </dgm:pt>
    <dgm:pt modelId="{8609E56D-0DCB-D44C-B966-81DBBB06102D}">
      <dgm:prSet custT="1"/>
      <dgm:spPr>
        <a:solidFill>
          <a:srgbClr val="0070C0"/>
        </a:solidFill>
      </dgm:spPr>
      <dgm:t>
        <a:bodyPr/>
        <a:lstStyle/>
        <a:p>
          <a:pPr algn="just"/>
          <a:r>
            <a:rPr lang="es-UY" sz="1800" dirty="0"/>
            <a:t>En 1994 cambia la denominación de “Escuela de Tecnología Médica” a “Escuela Universitaria de Tecnología Médica”. Se instala por primera vez la Asamblea del Claustro de la Escuela Universitaria de Tecnología Médica. </a:t>
          </a:r>
        </a:p>
      </dgm:t>
    </dgm:pt>
    <dgm:pt modelId="{8726FD45-4C97-E24A-8435-ACC6F817C941}" type="parTrans" cxnId="{6E4AFA7A-78EF-434F-93E0-0E9089BF6B3F}">
      <dgm:prSet/>
      <dgm:spPr/>
      <dgm:t>
        <a:bodyPr/>
        <a:lstStyle/>
        <a:p>
          <a:pPr algn="just"/>
          <a:endParaRPr lang="es-MX" sz="1800"/>
        </a:p>
      </dgm:t>
    </dgm:pt>
    <dgm:pt modelId="{DC188C7C-9921-1649-985F-D53629E59E27}" type="sibTrans" cxnId="{6E4AFA7A-78EF-434F-93E0-0E9089BF6B3F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pPr algn="just"/>
          <a:endParaRPr lang="es-MX" sz="1800"/>
        </a:p>
      </dgm:t>
    </dgm:pt>
    <dgm:pt modelId="{DB49A040-54AB-7C44-B728-DF82B1CCF173}">
      <dgm:prSet custT="1"/>
      <dgm:spPr>
        <a:solidFill>
          <a:srgbClr val="0070C0"/>
        </a:solidFill>
      </dgm:spPr>
      <dgm:t>
        <a:bodyPr/>
        <a:lstStyle/>
        <a:p>
          <a:pPr algn="just"/>
          <a:r>
            <a:rPr lang="es-UY" sz="1800" b="0" i="0" dirty="0"/>
            <a:t>En 1995 se realizan los “1os talleres de Reestructura de la EUTM” Se propone como Título de egreso el de Licenciado para las carreras de 4 años de duración. Se apoya el cambio de la denominación de Técnico por el Tecnólogo en los demás.</a:t>
          </a:r>
          <a:endParaRPr lang="es-UY" sz="1800" dirty="0"/>
        </a:p>
      </dgm:t>
    </dgm:pt>
    <dgm:pt modelId="{86D5EC03-7BA5-8145-B335-C2A197AEEC6F}" type="parTrans" cxnId="{D0F2C383-2D65-D94D-A1E0-F69FD71D89B9}">
      <dgm:prSet/>
      <dgm:spPr/>
      <dgm:t>
        <a:bodyPr/>
        <a:lstStyle/>
        <a:p>
          <a:pPr algn="just"/>
          <a:endParaRPr lang="es-MX" sz="1800"/>
        </a:p>
      </dgm:t>
    </dgm:pt>
    <dgm:pt modelId="{258C42EE-048B-9049-A24F-2AFEE1CB5560}" type="sibTrans" cxnId="{D0F2C383-2D65-D94D-A1E0-F69FD71D89B9}">
      <dgm:prSet/>
      <dgm:spPr/>
      <dgm:t>
        <a:bodyPr/>
        <a:lstStyle/>
        <a:p>
          <a:pPr algn="just"/>
          <a:endParaRPr lang="es-MX" sz="1800"/>
        </a:p>
      </dgm:t>
    </dgm:pt>
    <dgm:pt modelId="{049B0700-8DC5-F64E-ABAC-3431EC424B7E}" type="pres">
      <dgm:prSet presAssocID="{BDE79B26-29E3-9B42-BC78-1D5AB704248A}" presName="outerComposite" presStyleCnt="0">
        <dgm:presLayoutVars>
          <dgm:chMax val="5"/>
          <dgm:dir/>
          <dgm:resizeHandles val="exact"/>
        </dgm:presLayoutVars>
      </dgm:prSet>
      <dgm:spPr/>
    </dgm:pt>
    <dgm:pt modelId="{339A832E-4C81-DD44-AC8B-02828EB059E4}" type="pres">
      <dgm:prSet presAssocID="{BDE79B26-29E3-9B42-BC78-1D5AB704248A}" presName="dummyMaxCanvas" presStyleCnt="0">
        <dgm:presLayoutVars/>
      </dgm:prSet>
      <dgm:spPr/>
    </dgm:pt>
    <dgm:pt modelId="{1E8DB04E-68A3-7845-BAC7-1B6BBCAF9E1F}" type="pres">
      <dgm:prSet presAssocID="{BDE79B26-29E3-9B42-BC78-1D5AB704248A}" presName="ThreeNodes_1" presStyleLbl="node1" presStyleIdx="0" presStyleCnt="3">
        <dgm:presLayoutVars>
          <dgm:bulletEnabled val="1"/>
        </dgm:presLayoutVars>
      </dgm:prSet>
      <dgm:spPr/>
    </dgm:pt>
    <dgm:pt modelId="{628E9596-1788-A445-B2B2-665E6C984C62}" type="pres">
      <dgm:prSet presAssocID="{BDE79B26-29E3-9B42-BC78-1D5AB704248A}" presName="ThreeNodes_2" presStyleLbl="node1" presStyleIdx="1" presStyleCnt="3" custScaleY="101414" custLinFactNeighborY="-2952">
        <dgm:presLayoutVars>
          <dgm:bulletEnabled val="1"/>
        </dgm:presLayoutVars>
      </dgm:prSet>
      <dgm:spPr/>
    </dgm:pt>
    <dgm:pt modelId="{41D508EC-CE72-4A4C-BF89-FE4D504D91EF}" type="pres">
      <dgm:prSet presAssocID="{BDE79B26-29E3-9B42-BC78-1D5AB704248A}" presName="ThreeNodes_3" presStyleLbl="node1" presStyleIdx="2" presStyleCnt="3" custScaleY="121330">
        <dgm:presLayoutVars>
          <dgm:bulletEnabled val="1"/>
        </dgm:presLayoutVars>
      </dgm:prSet>
      <dgm:spPr/>
    </dgm:pt>
    <dgm:pt modelId="{5CC85763-45DC-9244-AEAB-F5BA6E8B70EE}" type="pres">
      <dgm:prSet presAssocID="{BDE79B26-29E3-9B42-BC78-1D5AB704248A}" presName="ThreeConn_1-2" presStyleLbl="fgAccFollowNode1" presStyleIdx="0" presStyleCnt="2">
        <dgm:presLayoutVars>
          <dgm:bulletEnabled val="1"/>
        </dgm:presLayoutVars>
      </dgm:prSet>
      <dgm:spPr/>
    </dgm:pt>
    <dgm:pt modelId="{9A74D46F-F62B-A744-ABDA-0B2B51A56FF0}" type="pres">
      <dgm:prSet presAssocID="{BDE79B26-29E3-9B42-BC78-1D5AB704248A}" presName="ThreeConn_2-3" presStyleLbl="fgAccFollowNode1" presStyleIdx="1" presStyleCnt="2">
        <dgm:presLayoutVars>
          <dgm:bulletEnabled val="1"/>
        </dgm:presLayoutVars>
      </dgm:prSet>
      <dgm:spPr/>
    </dgm:pt>
    <dgm:pt modelId="{49B2AF17-9FB6-544F-A7AC-84D9D259A7F7}" type="pres">
      <dgm:prSet presAssocID="{BDE79B26-29E3-9B42-BC78-1D5AB704248A}" presName="ThreeNodes_1_text" presStyleLbl="node1" presStyleIdx="2" presStyleCnt="3">
        <dgm:presLayoutVars>
          <dgm:bulletEnabled val="1"/>
        </dgm:presLayoutVars>
      </dgm:prSet>
      <dgm:spPr/>
    </dgm:pt>
    <dgm:pt modelId="{CD45E31D-6328-544A-9066-CBD22F28E468}" type="pres">
      <dgm:prSet presAssocID="{BDE79B26-29E3-9B42-BC78-1D5AB704248A}" presName="ThreeNodes_2_text" presStyleLbl="node1" presStyleIdx="2" presStyleCnt="3">
        <dgm:presLayoutVars>
          <dgm:bulletEnabled val="1"/>
        </dgm:presLayoutVars>
      </dgm:prSet>
      <dgm:spPr/>
    </dgm:pt>
    <dgm:pt modelId="{56EBE128-74B8-F749-B9AA-1E7BD707E950}" type="pres">
      <dgm:prSet presAssocID="{BDE79B26-29E3-9B42-BC78-1D5AB704248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1DCBE25-9CDD-6042-9A2B-83F54C725458}" type="presOf" srcId="{DB49A040-54AB-7C44-B728-DF82B1CCF173}" destId="{41D508EC-CE72-4A4C-BF89-FE4D504D91EF}" srcOrd="0" destOrd="0" presId="urn:microsoft.com/office/officeart/2005/8/layout/vProcess5"/>
    <dgm:cxn modelId="{5C60AA43-07FA-FF4E-9DE6-40AD2661B5C4}" type="presOf" srcId="{BA250E71-0871-9E4A-AD6F-AC1F6B93C1B0}" destId="{49B2AF17-9FB6-544F-A7AC-84D9D259A7F7}" srcOrd="1" destOrd="0" presId="urn:microsoft.com/office/officeart/2005/8/layout/vProcess5"/>
    <dgm:cxn modelId="{2365B156-4656-834E-B16C-86CF182C26C8}" type="presOf" srcId="{BDE79B26-29E3-9B42-BC78-1D5AB704248A}" destId="{049B0700-8DC5-F64E-ABAC-3431EC424B7E}" srcOrd="0" destOrd="0" presId="urn:microsoft.com/office/officeart/2005/8/layout/vProcess5"/>
    <dgm:cxn modelId="{A4654260-92F5-9240-B45F-647406DBF253}" type="presOf" srcId="{DB49A040-54AB-7C44-B728-DF82B1CCF173}" destId="{56EBE128-74B8-F749-B9AA-1E7BD707E950}" srcOrd="1" destOrd="0" presId="urn:microsoft.com/office/officeart/2005/8/layout/vProcess5"/>
    <dgm:cxn modelId="{AB898269-9DC4-FD47-B1C2-24EEBCAED304}" type="presOf" srcId="{BA250E71-0871-9E4A-AD6F-AC1F6B93C1B0}" destId="{1E8DB04E-68A3-7845-BAC7-1B6BBCAF9E1F}" srcOrd="0" destOrd="0" presId="urn:microsoft.com/office/officeart/2005/8/layout/vProcess5"/>
    <dgm:cxn modelId="{733A4473-6063-4F4B-9B4A-2DACC773C988}" type="presOf" srcId="{DC188C7C-9921-1649-985F-D53629E59E27}" destId="{9A74D46F-F62B-A744-ABDA-0B2B51A56FF0}" srcOrd="0" destOrd="0" presId="urn:microsoft.com/office/officeart/2005/8/layout/vProcess5"/>
    <dgm:cxn modelId="{6E4AFA7A-78EF-434F-93E0-0E9089BF6B3F}" srcId="{BDE79B26-29E3-9B42-BC78-1D5AB704248A}" destId="{8609E56D-0DCB-D44C-B966-81DBBB06102D}" srcOrd="1" destOrd="0" parTransId="{8726FD45-4C97-E24A-8435-ACC6F817C941}" sibTransId="{DC188C7C-9921-1649-985F-D53629E59E27}"/>
    <dgm:cxn modelId="{D0F2C383-2D65-D94D-A1E0-F69FD71D89B9}" srcId="{BDE79B26-29E3-9B42-BC78-1D5AB704248A}" destId="{DB49A040-54AB-7C44-B728-DF82B1CCF173}" srcOrd="2" destOrd="0" parTransId="{86D5EC03-7BA5-8145-B335-C2A197AEEC6F}" sibTransId="{258C42EE-048B-9049-A24F-2AFEE1CB5560}"/>
    <dgm:cxn modelId="{8A2F3B9D-BD64-884D-B9AB-817062DEA6B2}" type="presOf" srcId="{8609E56D-0DCB-D44C-B966-81DBBB06102D}" destId="{CD45E31D-6328-544A-9066-CBD22F28E468}" srcOrd="1" destOrd="0" presId="urn:microsoft.com/office/officeart/2005/8/layout/vProcess5"/>
    <dgm:cxn modelId="{63DD15A6-C350-334B-9246-F79E925D4D0B}" type="presOf" srcId="{36564680-0195-584A-993F-50D52A9B1004}" destId="{5CC85763-45DC-9244-AEAB-F5BA6E8B70EE}" srcOrd="0" destOrd="0" presId="urn:microsoft.com/office/officeart/2005/8/layout/vProcess5"/>
    <dgm:cxn modelId="{F33C2EC6-F30F-C84D-8BFF-F3352AF8AC05}" type="presOf" srcId="{8609E56D-0DCB-D44C-B966-81DBBB06102D}" destId="{628E9596-1788-A445-B2B2-665E6C984C62}" srcOrd="0" destOrd="0" presId="urn:microsoft.com/office/officeart/2005/8/layout/vProcess5"/>
    <dgm:cxn modelId="{6CB34AF8-795E-9640-8490-F1CABB109306}" srcId="{BDE79B26-29E3-9B42-BC78-1D5AB704248A}" destId="{BA250E71-0871-9E4A-AD6F-AC1F6B93C1B0}" srcOrd="0" destOrd="0" parTransId="{DFF36C5B-F51D-F149-A4D2-0E2232CC9A99}" sibTransId="{36564680-0195-584A-993F-50D52A9B1004}"/>
    <dgm:cxn modelId="{6CF242A1-2887-6C44-B706-960FB1A751AB}" type="presParOf" srcId="{049B0700-8DC5-F64E-ABAC-3431EC424B7E}" destId="{339A832E-4C81-DD44-AC8B-02828EB059E4}" srcOrd="0" destOrd="0" presId="urn:microsoft.com/office/officeart/2005/8/layout/vProcess5"/>
    <dgm:cxn modelId="{12F81168-05E3-9640-AA1D-71F74328D5AB}" type="presParOf" srcId="{049B0700-8DC5-F64E-ABAC-3431EC424B7E}" destId="{1E8DB04E-68A3-7845-BAC7-1B6BBCAF9E1F}" srcOrd="1" destOrd="0" presId="urn:microsoft.com/office/officeart/2005/8/layout/vProcess5"/>
    <dgm:cxn modelId="{F4A275A0-B126-FC4C-BF9E-0DFAC4A2B03E}" type="presParOf" srcId="{049B0700-8DC5-F64E-ABAC-3431EC424B7E}" destId="{628E9596-1788-A445-B2B2-665E6C984C62}" srcOrd="2" destOrd="0" presId="urn:microsoft.com/office/officeart/2005/8/layout/vProcess5"/>
    <dgm:cxn modelId="{1A798660-6BEA-5A4C-ACBD-6B4445FC9C36}" type="presParOf" srcId="{049B0700-8DC5-F64E-ABAC-3431EC424B7E}" destId="{41D508EC-CE72-4A4C-BF89-FE4D504D91EF}" srcOrd="3" destOrd="0" presId="urn:microsoft.com/office/officeart/2005/8/layout/vProcess5"/>
    <dgm:cxn modelId="{8C0822EC-5E88-AB44-807F-F816D63588D7}" type="presParOf" srcId="{049B0700-8DC5-F64E-ABAC-3431EC424B7E}" destId="{5CC85763-45DC-9244-AEAB-F5BA6E8B70EE}" srcOrd="4" destOrd="0" presId="urn:microsoft.com/office/officeart/2005/8/layout/vProcess5"/>
    <dgm:cxn modelId="{B8B1D509-59E3-9348-BDC7-44A3FCA945B5}" type="presParOf" srcId="{049B0700-8DC5-F64E-ABAC-3431EC424B7E}" destId="{9A74D46F-F62B-A744-ABDA-0B2B51A56FF0}" srcOrd="5" destOrd="0" presId="urn:microsoft.com/office/officeart/2005/8/layout/vProcess5"/>
    <dgm:cxn modelId="{DFDDE970-4050-5C49-AA86-C4B921222B21}" type="presParOf" srcId="{049B0700-8DC5-F64E-ABAC-3431EC424B7E}" destId="{49B2AF17-9FB6-544F-A7AC-84D9D259A7F7}" srcOrd="6" destOrd="0" presId="urn:microsoft.com/office/officeart/2005/8/layout/vProcess5"/>
    <dgm:cxn modelId="{531A3A53-8141-9747-8586-6786DA812F40}" type="presParOf" srcId="{049B0700-8DC5-F64E-ABAC-3431EC424B7E}" destId="{CD45E31D-6328-544A-9066-CBD22F28E468}" srcOrd="7" destOrd="0" presId="urn:microsoft.com/office/officeart/2005/8/layout/vProcess5"/>
    <dgm:cxn modelId="{31BEC764-FCCC-5B44-844C-41A19C165A53}" type="presParOf" srcId="{049B0700-8DC5-F64E-ABAC-3431EC424B7E}" destId="{56EBE128-74B8-F749-B9AA-1E7BD707E95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4211A0-67FD-1B48-A218-3B3ACC60DF62}" type="doc">
      <dgm:prSet loTypeId="urn:microsoft.com/office/officeart/2005/8/layout/vList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AC239103-9F6C-A043-841D-FC5BD17DE5AB}">
      <dgm:prSet custT="1"/>
      <dgm:spPr>
        <a:solidFill>
          <a:srgbClr val="002060"/>
        </a:solidFill>
      </dgm:spPr>
      <dgm:t>
        <a:bodyPr/>
        <a:lstStyle/>
        <a:p>
          <a:r>
            <a:rPr lang="es-UY" sz="2000"/>
            <a:t>En la actualidad, la EUTM tiene 18 carreras de formación de grado, y funciona en dos sedes: en la capital del país y en una ciudad del norte (Paysandú)</a:t>
          </a:r>
        </a:p>
      </dgm:t>
    </dgm:pt>
    <dgm:pt modelId="{E0F265AD-F111-DA4A-8BAD-2D674F14E75F}" type="parTrans" cxnId="{D1D448AB-FCEC-C647-A9DB-4B22E7F0B02F}">
      <dgm:prSet/>
      <dgm:spPr/>
      <dgm:t>
        <a:bodyPr/>
        <a:lstStyle/>
        <a:p>
          <a:endParaRPr lang="es-MX"/>
        </a:p>
      </dgm:t>
    </dgm:pt>
    <dgm:pt modelId="{5D8CD9DA-3759-9449-BFB1-43F5FC4C41F8}" type="sibTrans" cxnId="{D1D448AB-FCEC-C647-A9DB-4B22E7F0B02F}">
      <dgm:prSet/>
      <dgm:spPr/>
      <dgm:t>
        <a:bodyPr/>
        <a:lstStyle/>
        <a:p>
          <a:endParaRPr lang="es-MX"/>
        </a:p>
      </dgm:t>
    </dgm:pt>
    <dgm:pt modelId="{4CD8858D-8C1A-8D46-B504-CD5AC4BBA87C}" type="pres">
      <dgm:prSet presAssocID="{DF4211A0-67FD-1B48-A218-3B3ACC60DF62}" presName="linear" presStyleCnt="0">
        <dgm:presLayoutVars>
          <dgm:animLvl val="lvl"/>
          <dgm:resizeHandles val="exact"/>
        </dgm:presLayoutVars>
      </dgm:prSet>
      <dgm:spPr/>
    </dgm:pt>
    <dgm:pt modelId="{BB7CAEA6-236B-284A-80F7-2A6606F205A5}" type="pres">
      <dgm:prSet presAssocID="{AC239103-9F6C-A043-841D-FC5BD17DE5A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1D448AB-FCEC-C647-A9DB-4B22E7F0B02F}" srcId="{DF4211A0-67FD-1B48-A218-3B3ACC60DF62}" destId="{AC239103-9F6C-A043-841D-FC5BD17DE5AB}" srcOrd="0" destOrd="0" parTransId="{E0F265AD-F111-DA4A-8BAD-2D674F14E75F}" sibTransId="{5D8CD9DA-3759-9449-BFB1-43F5FC4C41F8}"/>
    <dgm:cxn modelId="{91C9C6B1-8D3E-0247-8D39-4A0D4F5A279C}" type="presOf" srcId="{AC239103-9F6C-A043-841D-FC5BD17DE5AB}" destId="{BB7CAEA6-236B-284A-80F7-2A6606F205A5}" srcOrd="0" destOrd="0" presId="urn:microsoft.com/office/officeart/2005/8/layout/vList2"/>
    <dgm:cxn modelId="{017C8ABC-80BA-FF40-B222-299512EFD998}" type="presOf" srcId="{DF4211A0-67FD-1B48-A218-3B3ACC60DF62}" destId="{4CD8858D-8C1A-8D46-B504-CD5AC4BBA87C}" srcOrd="0" destOrd="0" presId="urn:microsoft.com/office/officeart/2005/8/layout/vList2"/>
    <dgm:cxn modelId="{00AB3975-5AA1-174B-A1DE-3BBF8E1D490E}" type="presParOf" srcId="{4CD8858D-8C1A-8D46-B504-CD5AC4BBA87C}" destId="{BB7CAEA6-236B-284A-80F7-2A6606F205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7D3AAB-5B49-764A-A8EA-F009BFAC47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68B7AE8-53A0-DB4B-81AA-B8817CE5F7C7}">
      <dgm:prSet custT="1"/>
      <dgm:spPr>
        <a:solidFill>
          <a:srgbClr val="0070C0"/>
        </a:solidFill>
      </dgm:spPr>
      <dgm:t>
        <a:bodyPr/>
        <a:lstStyle/>
        <a:p>
          <a:r>
            <a:rPr lang="es-UY" sz="1800" b="0" i="0" dirty="0"/>
            <a:t>- Técnico/a en Anatomía Patológica		- Licenciado/a en Imagenología</a:t>
          </a:r>
          <a:endParaRPr lang="es-UY" sz="1800" dirty="0"/>
        </a:p>
      </dgm:t>
    </dgm:pt>
    <dgm:pt modelId="{1E36EAA3-368B-B24E-B7C0-2B5BF71C595D}" type="parTrans" cxnId="{71CDF414-6108-1F47-8845-975C146EDAD1}">
      <dgm:prSet/>
      <dgm:spPr/>
      <dgm:t>
        <a:bodyPr/>
        <a:lstStyle/>
        <a:p>
          <a:endParaRPr lang="es-MX" sz="1800"/>
        </a:p>
      </dgm:t>
    </dgm:pt>
    <dgm:pt modelId="{D1A18D7E-F574-2047-B9E7-2CBBF2E07492}" type="sibTrans" cxnId="{71CDF414-6108-1F47-8845-975C146EDAD1}">
      <dgm:prSet/>
      <dgm:spPr/>
      <dgm:t>
        <a:bodyPr/>
        <a:lstStyle/>
        <a:p>
          <a:endParaRPr lang="es-MX" sz="1800"/>
        </a:p>
      </dgm:t>
    </dgm:pt>
    <dgm:pt modelId="{1BF0BBFF-65EC-B14E-A66A-488A6E14BF9C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UY" sz="1800" b="0" i="0" dirty="0">
              <a:solidFill>
                <a:srgbClr val="002060"/>
              </a:solidFill>
            </a:rPr>
            <a:t>- Tecnólogo/a en Cosmetología Médica	- Licenciado/a en Neurofisiología Clínica</a:t>
          </a:r>
          <a:endParaRPr lang="es-UY" sz="1800" dirty="0">
            <a:solidFill>
              <a:srgbClr val="002060"/>
            </a:solidFill>
          </a:endParaRPr>
        </a:p>
      </dgm:t>
    </dgm:pt>
    <dgm:pt modelId="{7C60C90A-CA60-5445-A852-418719359168}" type="parTrans" cxnId="{8996359B-5DE8-FC48-8EC9-2B1FD69F1B6F}">
      <dgm:prSet/>
      <dgm:spPr/>
      <dgm:t>
        <a:bodyPr/>
        <a:lstStyle/>
        <a:p>
          <a:endParaRPr lang="es-MX" sz="1800"/>
        </a:p>
      </dgm:t>
    </dgm:pt>
    <dgm:pt modelId="{AF187DAC-5F9F-5049-8A94-3334D4FE1A1F}" type="sibTrans" cxnId="{8996359B-5DE8-FC48-8EC9-2B1FD69F1B6F}">
      <dgm:prSet/>
      <dgm:spPr/>
      <dgm:t>
        <a:bodyPr/>
        <a:lstStyle/>
        <a:p>
          <a:endParaRPr lang="es-MX" sz="1800"/>
        </a:p>
      </dgm:t>
    </dgm:pt>
    <dgm:pt modelId="{815CB132-B97E-3B4D-ABFA-5B796455A46C}">
      <dgm:prSet custT="1"/>
      <dgm:spPr>
        <a:solidFill>
          <a:srgbClr val="0070C0"/>
        </a:solidFill>
      </dgm:spPr>
      <dgm:t>
        <a:bodyPr/>
        <a:lstStyle/>
        <a:p>
          <a:r>
            <a:rPr lang="es-UY" sz="1800" b="0" i="0" dirty="0"/>
            <a:t>- Técnico/a en Hemoterapia			- Licenciado/a en Instrumentación Quirúrgica </a:t>
          </a:r>
          <a:endParaRPr lang="es-UY" sz="1800" dirty="0"/>
        </a:p>
      </dgm:t>
    </dgm:pt>
    <dgm:pt modelId="{68DC99F4-3E35-E04B-8E92-E6B39280CE47}" type="parTrans" cxnId="{C1F7F160-4918-2E43-87F5-693AA6386D01}">
      <dgm:prSet/>
      <dgm:spPr/>
      <dgm:t>
        <a:bodyPr/>
        <a:lstStyle/>
        <a:p>
          <a:endParaRPr lang="es-MX" sz="1800"/>
        </a:p>
      </dgm:t>
    </dgm:pt>
    <dgm:pt modelId="{7DF43DEB-69B1-964C-8BB9-0DCDE2C29B27}" type="sibTrans" cxnId="{C1F7F160-4918-2E43-87F5-693AA6386D01}">
      <dgm:prSet/>
      <dgm:spPr/>
      <dgm:t>
        <a:bodyPr/>
        <a:lstStyle/>
        <a:p>
          <a:endParaRPr lang="es-MX" sz="1800"/>
        </a:p>
      </dgm:t>
    </dgm:pt>
    <dgm:pt modelId="{19577F0D-4F48-F64F-AD38-20C6A965C312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UY" sz="1800" b="0" i="0" dirty="0">
              <a:solidFill>
                <a:srgbClr val="002060"/>
              </a:solidFill>
            </a:rPr>
            <a:t>- Técnico/a en Podología Médica		- Licenciado/a en Laboratorio Clínico</a:t>
          </a:r>
          <a:endParaRPr lang="es-UY" sz="1800" dirty="0">
            <a:solidFill>
              <a:srgbClr val="002060"/>
            </a:solidFill>
          </a:endParaRPr>
        </a:p>
      </dgm:t>
    </dgm:pt>
    <dgm:pt modelId="{1F8E3D50-0ACE-8043-A845-07369107796C}" type="parTrans" cxnId="{6EB0203C-17A5-0847-BE6E-6BFB850D923B}">
      <dgm:prSet/>
      <dgm:spPr/>
      <dgm:t>
        <a:bodyPr/>
        <a:lstStyle/>
        <a:p>
          <a:endParaRPr lang="es-MX" sz="1800"/>
        </a:p>
      </dgm:t>
    </dgm:pt>
    <dgm:pt modelId="{465531BA-4A9F-D349-91DD-5CBC902829DF}" type="sibTrans" cxnId="{6EB0203C-17A5-0847-BE6E-6BFB850D923B}">
      <dgm:prSet/>
      <dgm:spPr/>
      <dgm:t>
        <a:bodyPr/>
        <a:lstStyle/>
        <a:p>
          <a:endParaRPr lang="es-MX" sz="1800"/>
        </a:p>
      </dgm:t>
    </dgm:pt>
    <dgm:pt modelId="{FF8EA043-1260-2C40-9AD0-8E8D4CE5214A}">
      <dgm:prSet custT="1"/>
      <dgm:spPr>
        <a:solidFill>
          <a:srgbClr val="0070C0"/>
        </a:solidFill>
      </dgm:spPr>
      <dgm:t>
        <a:bodyPr/>
        <a:lstStyle/>
        <a:p>
          <a:r>
            <a:rPr lang="es-UY" sz="1800" b="0" i="0" dirty="0"/>
            <a:t>- Técnico/a en Radioisótopos			- Licenciado/a en Neumología</a:t>
          </a:r>
          <a:endParaRPr lang="es-UY" sz="1800" dirty="0"/>
        </a:p>
      </dgm:t>
    </dgm:pt>
    <dgm:pt modelId="{97516477-A7D4-9B48-B685-D9BEB72328D2}" type="parTrans" cxnId="{9F3DAEC5-3F16-9243-8189-2FECA91456ED}">
      <dgm:prSet/>
      <dgm:spPr/>
      <dgm:t>
        <a:bodyPr/>
        <a:lstStyle/>
        <a:p>
          <a:endParaRPr lang="es-MX" sz="1800"/>
        </a:p>
      </dgm:t>
    </dgm:pt>
    <dgm:pt modelId="{A8800C49-8002-EC49-9A3F-D714D6D9C151}" type="sibTrans" cxnId="{9F3DAEC5-3F16-9243-8189-2FECA91456ED}">
      <dgm:prSet/>
      <dgm:spPr/>
      <dgm:t>
        <a:bodyPr/>
        <a:lstStyle/>
        <a:p>
          <a:endParaRPr lang="es-MX" sz="1800"/>
        </a:p>
      </dgm:t>
    </dgm:pt>
    <dgm:pt modelId="{E7968345-5612-A342-B143-8590E3F7ED47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UY" sz="1800" b="0" i="0" dirty="0">
              <a:solidFill>
                <a:srgbClr val="002060"/>
              </a:solidFill>
            </a:rPr>
            <a:t>- Tecnólogo/a en Radioterapia			- Licenciado/en Oftalmología</a:t>
          </a:r>
          <a:endParaRPr lang="es-UY" sz="1800" dirty="0">
            <a:solidFill>
              <a:srgbClr val="002060"/>
            </a:solidFill>
          </a:endParaRPr>
        </a:p>
      </dgm:t>
    </dgm:pt>
    <dgm:pt modelId="{8A0988AB-1A73-9B49-831B-9CE722FECDF0}" type="parTrans" cxnId="{4021DDFC-9253-594B-B811-6E94E105AD66}">
      <dgm:prSet/>
      <dgm:spPr/>
      <dgm:t>
        <a:bodyPr/>
        <a:lstStyle/>
        <a:p>
          <a:endParaRPr lang="es-MX" sz="1800"/>
        </a:p>
      </dgm:t>
    </dgm:pt>
    <dgm:pt modelId="{BB394F22-AAEE-E746-A5C5-C9AD6F7472BA}" type="sibTrans" cxnId="{4021DDFC-9253-594B-B811-6E94E105AD66}">
      <dgm:prSet/>
      <dgm:spPr/>
      <dgm:t>
        <a:bodyPr/>
        <a:lstStyle/>
        <a:p>
          <a:endParaRPr lang="es-MX" sz="1800"/>
        </a:p>
      </dgm:t>
    </dgm:pt>
    <dgm:pt modelId="{5D899CB4-4F02-E14D-9E34-9EA58DFAC18D}">
      <dgm:prSet custT="1"/>
      <dgm:spPr>
        <a:solidFill>
          <a:srgbClr val="0070C0"/>
        </a:solidFill>
      </dgm:spPr>
      <dgm:t>
        <a:bodyPr/>
        <a:lstStyle/>
        <a:p>
          <a:r>
            <a:rPr lang="es-UY" sz="1800" b="0" i="0" dirty="0"/>
            <a:t>- Tecnólogo/a en Salud Ocupacional		- Licenciado/a en Psicomotricidad</a:t>
          </a:r>
          <a:endParaRPr lang="es-UY" sz="1800" dirty="0"/>
        </a:p>
      </dgm:t>
    </dgm:pt>
    <dgm:pt modelId="{F6B744C5-939D-AA4A-91A4-057EDFBAF54E}" type="parTrans" cxnId="{B9DC34D3-3674-BF49-B686-1AAB50934604}">
      <dgm:prSet/>
      <dgm:spPr/>
      <dgm:t>
        <a:bodyPr/>
        <a:lstStyle/>
        <a:p>
          <a:endParaRPr lang="es-MX" sz="1800"/>
        </a:p>
      </dgm:t>
    </dgm:pt>
    <dgm:pt modelId="{B5C88BB1-0553-8A46-B2B8-A772BC39D143}" type="sibTrans" cxnId="{B9DC34D3-3674-BF49-B686-1AAB50934604}">
      <dgm:prSet/>
      <dgm:spPr/>
      <dgm:t>
        <a:bodyPr/>
        <a:lstStyle/>
        <a:p>
          <a:endParaRPr lang="es-MX" sz="1800"/>
        </a:p>
      </dgm:t>
    </dgm:pt>
    <dgm:pt modelId="{40919435-E2C5-A24E-A467-DFA9F3F6C3C0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UY" sz="1800" b="0" i="0" dirty="0">
              <a:solidFill>
                <a:srgbClr val="002060"/>
              </a:solidFill>
            </a:rPr>
            <a:t>- Licenciado/a en Fisioterapia			- Lic y Tecnólogo/a en Registros Médicos</a:t>
          </a:r>
          <a:endParaRPr lang="es-UY" sz="1800" dirty="0">
            <a:solidFill>
              <a:srgbClr val="002060"/>
            </a:solidFill>
          </a:endParaRPr>
        </a:p>
      </dgm:t>
    </dgm:pt>
    <dgm:pt modelId="{090838E7-7329-7048-97C7-64503FD28C45}" type="parTrans" cxnId="{187DE6F6-E4D9-C94D-B890-E28E371DF5C5}">
      <dgm:prSet/>
      <dgm:spPr/>
      <dgm:t>
        <a:bodyPr/>
        <a:lstStyle/>
        <a:p>
          <a:endParaRPr lang="es-MX" sz="1800"/>
        </a:p>
      </dgm:t>
    </dgm:pt>
    <dgm:pt modelId="{6B8280B5-3A1F-0D49-9BB3-DDCA32D5816A}" type="sibTrans" cxnId="{187DE6F6-E4D9-C94D-B890-E28E371DF5C5}">
      <dgm:prSet/>
      <dgm:spPr/>
      <dgm:t>
        <a:bodyPr/>
        <a:lstStyle/>
        <a:p>
          <a:endParaRPr lang="es-MX" sz="1800"/>
        </a:p>
      </dgm:t>
    </dgm:pt>
    <dgm:pt modelId="{5C49BC76-7F1B-3948-9B2C-F58D4E4AA868}">
      <dgm:prSet custT="1"/>
      <dgm:spPr>
        <a:solidFill>
          <a:srgbClr val="0070C0"/>
        </a:solidFill>
      </dgm:spPr>
      <dgm:t>
        <a:bodyPr/>
        <a:lstStyle/>
        <a:p>
          <a:r>
            <a:rPr lang="es-UY" sz="1800" b="0" i="0" dirty="0"/>
            <a:t>- Licenciado/a en Fonoaudiología		- Licenciado/a en Terapia Ocupacional</a:t>
          </a:r>
          <a:endParaRPr lang="es-UY" sz="1800" dirty="0"/>
        </a:p>
      </dgm:t>
    </dgm:pt>
    <dgm:pt modelId="{794D75BC-771B-6C42-AB99-0374D69696E4}" type="parTrans" cxnId="{E5234154-DC9E-AC46-868A-58EF3CB804E8}">
      <dgm:prSet/>
      <dgm:spPr/>
      <dgm:t>
        <a:bodyPr/>
        <a:lstStyle/>
        <a:p>
          <a:endParaRPr lang="es-MX" sz="1800"/>
        </a:p>
      </dgm:t>
    </dgm:pt>
    <dgm:pt modelId="{F87A5CDA-886E-5444-A5A8-CED1A1246F43}" type="sibTrans" cxnId="{E5234154-DC9E-AC46-868A-58EF3CB804E8}">
      <dgm:prSet/>
      <dgm:spPr/>
      <dgm:t>
        <a:bodyPr/>
        <a:lstStyle/>
        <a:p>
          <a:endParaRPr lang="es-MX" sz="1800"/>
        </a:p>
      </dgm:t>
    </dgm:pt>
    <dgm:pt modelId="{9067343C-91D3-6F4E-806C-1966CA5BB14A}" type="pres">
      <dgm:prSet presAssocID="{157D3AAB-5B49-764A-A8EA-F009BFAC4713}" presName="linear" presStyleCnt="0">
        <dgm:presLayoutVars>
          <dgm:animLvl val="lvl"/>
          <dgm:resizeHandles val="exact"/>
        </dgm:presLayoutVars>
      </dgm:prSet>
      <dgm:spPr/>
    </dgm:pt>
    <dgm:pt modelId="{21C61AF8-6A8D-6B4A-BD73-BE1FFC6C2E8E}" type="pres">
      <dgm:prSet presAssocID="{A68B7AE8-53A0-DB4B-81AA-B8817CE5F7C7}" presName="parentText" presStyleLbl="node1" presStyleIdx="0" presStyleCnt="9" custScaleY="135957">
        <dgm:presLayoutVars>
          <dgm:chMax val="0"/>
          <dgm:bulletEnabled val="1"/>
        </dgm:presLayoutVars>
      </dgm:prSet>
      <dgm:spPr/>
    </dgm:pt>
    <dgm:pt modelId="{3C37C46C-7939-DB4F-A8DB-270040AA7477}" type="pres">
      <dgm:prSet presAssocID="{D1A18D7E-F574-2047-B9E7-2CBBF2E07492}" presName="spacer" presStyleCnt="0"/>
      <dgm:spPr/>
    </dgm:pt>
    <dgm:pt modelId="{D80F9728-E8C4-EC4A-8CEF-1FE64067807C}" type="pres">
      <dgm:prSet presAssocID="{1BF0BBFF-65EC-B14E-A66A-488A6E14BF9C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2A8B6C11-7D41-8B40-B07F-6FC6AEC52279}" type="pres">
      <dgm:prSet presAssocID="{AF187DAC-5F9F-5049-8A94-3334D4FE1A1F}" presName="spacer" presStyleCnt="0"/>
      <dgm:spPr/>
    </dgm:pt>
    <dgm:pt modelId="{BBEE64CD-613C-B445-A028-3FD29E85CBEF}" type="pres">
      <dgm:prSet presAssocID="{815CB132-B97E-3B4D-ABFA-5B796455A46C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63CDD456-40AC-9044-830A-7EB0F944E2A2}" type="pres">
      <dgm:prSet presAssocID="{7DF43DEB-69B1-964C-8BB9-0DCDE2C29B27}" presName="spacer" presStyleCnt="0"/>
      <dgm:spPr/>
    </dgm:pt>
    <dgm:pt modelId="{7AB6C2A9-4B3C-E047-8AF6-DF974A782E1E}" type="pres">
      <dgm:prSet presAssocID="{19577F0D-4F48-F64F-AD38-20C6A965C312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47C9CE5C-DB32-4547-B1D5-3317D4420776}" type="pres">
      <dgm:prSet presAssocID="{465531BA-4A9F-D349-91DD-5CBC902829DF}" presName="spacer" presStyleCnt="0"/>
      <dgm:spPr/>
    </dgm:pt>
    <dgm:pt modelId="{8391C3C7-472E-5744-BED7-7827A963A3CD}" type="pres">
      <dgm:prSet presAssocID="{FF8EA043-1260-2C40-9AD0-8E8D4CE5214A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734E8856-B562-9340-A241-C27D87CE8E14}" type="pres">
      <dgm:prSet presAssocID="{A8800C49-8002-EC49-9A3F-D714D6D9C151}" presName="spacer" presStyleCnt="0"/>
      <dgm:spPr/>
    </dgm:pt>
    <dgm:pt modelId="{BB7C56BD-5AD4-2145-BAE8-6794F60C085E}" type="pres">
      <dgm:prSet presAssocID="{E7968345-5612-A342-B143-8590E3F7ED47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CBF8D46B-0F6F-5446-BAF1-34A7D14D5C8B}" type="pres">
      <dgm:prSet presAssocID="{BB394F22-AAEE-E746-A5C5-C9AD6F7472BA}" presName="spacer" presStyleCnt="0"/>
      <dgm:spPr/>
    </dgm:pt>
    <dgm:pt modelId="{124BE49F-85E8-3547-B3DA-33F4C4D7C6A4}" type="pres">
      <dgm:prSet presAssocID="{5D899CB4-4F02-E14D-9E34-9EA58DFAC18D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BE0956AC-B8A3-5249-A1DB-028C32C3B52D}" type="pres">
      <dgm:prSet presAssocID="{B5C88BB1-0553-8A46-B2B8-A772BC39D143}" presName="spacer" presStyleCnt="0"/>
      <dgm:spPr/>
    </dgm:pt>
    <dgm:pt modelId="{17CC32D6-3DE6-3542-9945-2C172E8CD247}" type="pres">
      <dgm:prSet presAssocID="{40919435-E2C5-A24E-A467-DFA9F3F6C3C0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DE12CCA5-8A18-8E49-8ACC-B5A08914098C}" type="pres">
      <dgm:prSet presAssocID="{6B8280B5-3A1F-0D49-9BB3-DDCA32D5816A}" presName="spacer" presStyleCnt="0"/>
      <dgm:spPr/>
    </dgm:pt>
    <dgm:pt modelId="{FB010568-CAFF-7640-BEB8-8FF68C5653D7}" type="pres">
      <dgm:prSet presAssocID="{5C49BC76-7F1B-3948-9B2C-F58D4E4AA868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71CDF414-6108-1F47-8845-975C146EDAD1}" srcId="{157D3AAB-5B49-764A-A8EA-F009BFAC4713}" destId="{A68B7AE8-53A0-DB4B-81AA-B8817CE5F7C7}" srcOrd="0" destOrd="0" parTransId="{1E36EAA3-368B-B24E-B7C0-2B5BF71C595D}" sibTransId="{D1A18D7E-F574-2047-B9E7-2CBBF2E07492}"/>
    <dgm:cxn modelId="{B6D3EA27-1208-0A47-BEBE-BE33D7E27A5A}" type="presOf" srcId="{FF8EA043-1260-2C40-9AD0-8E8D4CE5214A}" destId="{8391C3C7-472E-5744-BED7-7827A963A3CD}" srcOrd="0" destOrd="0" presId="urn:microsoft.com/office/officeart/2005/8/layout/vList2"/>
    <dgm:cxn modelId="{6EB0203C-17A5-0847-BE6E-6BFB850D923B}" srcId="{157D3AAB-5B49-764A-A8EA-F009BFAC4713}" destId="{19577F0D-4F48-F64F-AD38-20C6A965C312}" srcOrd="3" destOrd="0" parTransId="{1F8E3D50-0ACE-8043-A845-07369107796C}" sibTransId="{465531BA-4A9F-D349-91DD-5CBC902829DF}"/>
    <dgm:cxn modelId="{E5234154-DC9E-AC46-868A-58EF3CB804E8}" srcId="{157D3AAB-5B49-764A-A8EA-F009BFAC4713}" destId="{5C49BC76-7F1B-3948-9B2C-F58D4E4AA868}" srcOrd="8" destOrd="0" parTransId="{794D75BC-771B-6C42-AB99-0374D69696E4}" sibTransId="{F87A5CDA-886E-5444-A5A8-CED1A1246F43}"/>
    <dgm:cxn modelId="{C1F7F160-4918-2E43-87F5-693AA6386D01}" srcId="{157D3AAB-5B49-764A-A8EA-F009BFAC4713}" destId="{815CB132-B97E-3B4D-ABFA-5B796455A46C}" srcOrd="2" destOrd="0" parTransId="{68DC99F4-3E35-E04B-8E92-E6B39280CE47}" sibTransId="{7DF43DEB-69B1-964C-8BB9-0DCDE2C29B27}"/>
    <dgm:cxn modelId="{C2B6F461-FA21-214E-8ADC-6DA50BA9E0EA}" type="presOf" srcId="{E7968345-5612-A342-B143-8590E3F7ED47}" destId="{BB7C56BD-5AD4-2145-BAE8-6794F60C085E}" srcOrd="0" destOrd="0" presId="urn:microsoft.com/office/officeart/2005/8/layout/vList2"/>
    <dgm:cxn modelId="{8996359B-5DE8-FC48-8EC9-2B1FD69F1B6F}" srcId="{157D3AAB-5B49-764A-A8EA-F009BFAC4713}" destId="{1BF0BBFF-65EC-B14E-A66A-488A6E14BF9C}" srcOrd="1" destOrd="0" parTransId="{7C60C90A-CA60-5445-A852-418719359168}" sibTransId="{AF187DAC-5F9F-5049-8A94-3334D4FE1A1F}"/>
    <dgm:cxn modelId="{1432F69B-B41A-714B-ACFF-502DC9C81029}" type="presOf" srcId="{A68B7AE8-53A0-DB4B-81AA-B8817CE5F7C7}" destId="{21C61AF8-6A8D-6B4A-BD73-BE1FFC6C2E8E}" srcOrd="0" destOrd="0" presId="urn:microsoft.com/office/officeart/2005/8/layout/vList2"/>
    <dgm:cxn modelId="{AADE11A9-CFC1-BF4D-A404-BAAD8BDA7F8B}" type="presOf" srcId="{5C49BC76-7F1B-3948-9B2C-F58D4E4AA868}" destId="{FB010568-CAFF-7640-BEB8-8FF68C5653D7}" srcOrd="0" destOrd="0" presId="urn:microsoft.com/office/officeart/2005/8/layout/vList2"/>
    <dgm:cxn modelId="{3815C5BC-315A-FF47-972B-CF88F674462A}" type="presOf" srcId="{1BF0BBFF-65EC-B14E-A66A-488A6E14BF9C}" destId="{D80F9728-E8C4-EC4A-8CEF-1FE64067807C}" srcOrd="0" destOrd="0" presId="urn:microsoft.com/office/officeart/2005/8/layout/vList2"/>
    <dgm:cxn modelId="{0DB5F2C3-0279-6246-AA86-7254AAD5B356}" type="presOf" srcId="{815CB132-B97E-3B4D-ABFA-5B796455A46C}" destId="{BBEE64CD-613C-B445-A028-3FD29E85CBEF}" srcOrd="0" destOrd="0" presId="urn:microsoft.com/office/officeart/2005/8/layout/vList2"/>
    <dgm:cxn modelId="{9F3DAEC5-3F16-9243-8189-2FECA91456ED}" srcId="{157D3AAB-5B49-764A-A8EA-F009BFAC4713}" destId="{FF8EA043-1260-2C40-9AD0-8E8D4CE5214A}" srcOrd="4" destOrd="0" parTransId="{97516477-A7D4-9B48-B685-D9BEB72328D2}" sibTransId="{A8800C49-8002-EC49-9A3F-D714D6D9C151}"/>
    <dgm:cxn modelId="{E28ED5C5-F5ED-A748-8CD3-794BE241A19E}" type="presOf" srcId="{5D899CB4-4F02-E14D-9E34-9EA58DFAC18D}" destId="{124BE49F-85E8-3547-B3DA-33F4C4D7C6A4}" srcOrd="0" destOrd="0" presId="urn:microsoft.com/office/officeart/2005/8/layout/vList2"/>
    <dgm:cxn modelId="{C713BDCA-6ACE-9345-A1D5-B85C93A01CB1}" type="presOf" srcId="{40919435-E2C5-A24E-A467-DFA9F3F6C3C0}" destId="{17CC32D6-3DE6-3542-9945-2C172E8CD247}" srcOrd="0" destOrd="0" presId="urn:microsoft.com/office/officeart/2005/8/layout/vList2"/>
    <dgm:cxn modelId="{B9DC34D3-3674-BF49-B686-1AAB50934604}" srcId="{157D3AAB-5B49-764A-A8EA-F009BFAC4713}" destId="{5D899CB4-4F02-E14D-9E34-9EA58DFAC18D}" srcOrd="6" destOrd="0" parTransId="{F6B744C5-939D-AA4A-91A4-057EDFBAF54E}" sibTransId="{B5C88BB1-0553-8A46-B2B8-A772BC39D143}"/>
    <dgm:cxn modelId="{3C20FDD6-E2D9-7A47-B180-4B366DE1BD35}" type="presOf" srcId="{157D3AAB-5B49-764A-A8EA-F009BFAC4713}" destId="{9067343C-91D3-6F4E-806C-1966CA5BB14A}" srcOrd="0" destOrd="0" presId="urn:microsoft.com/office/officeart/2005/8/layout/vList2"/>
    <dgm:cxn modelId="{187DE6F6-E4D9-C94D-B890-E28E371DF5C5}" srcId="{157D3AAB-5B49-764A-A8EA-F009BFAC4713}" destId="{40919435-E2C5-A24E-A467-DFA9F3F6C3C0}" srcOrd="7" destOrd="0" parTransId="{090838E7-7329-7048-97C7-64503FD28C45}" sibTransId="{6B8280B5-3A1F-0D49-9BB3-DDCA32D5816A}"/>
    <dgm:cxn modelId="{BC5A2DFB-8681-7D40-93FB-FA026305285E}" type="presOf" srcId="{19577F0D-4F48-F64F-AD38-20C6A965C312}" destId="{7AB6C2A9-4B3C-E047-8AF6-DF974A782E1E}" srcOrd="0" destOrd="0" presId="urn:microsoft.com/office/officeart/2005/8/layout/vList2"/>
    <dgm:cxn modelId="{4021DDFC-9253-594B-B811-6E94E105AD66}" srcId="{157D3AAB-5B49-764A-A8EA-F009BFAC4713}" destId="{E7968345-5612-A342-B143-8590E3F7ED47}" srcOrd="5" destOrd="0" parTransId="{8A0988AB-1A73-9B49-831B-9CE722FECDF0}" sibTransId="{BB394F22-AAEE-E746-A5C5-C9AD6F7472BA}"/>
    <dgm:cxn modelId="{6CD514B5-4B97-E242-B991-D8A5D57968F5}" type="presParOf" srcId="{9067343C-91D3-6F4E-806C-1966CA5BB14A}" destId="{21C61AF8-6A8D-6B4A-BD73-BE1FFC6C2E8E}" srcOrd="0" destOrd="0" presId="urn:microsoft.com/office/officeart/2005/8/layout/vList2"/>
    <dgm:cxn modelId="{0A920C34-5FF2-2740-A3D0-D3DBB79B163B}" type="presParOf" srcId="{9067343C-91D3-6F4E-806C-1966CA5BB14A}" destId="{3C37C46C-7939-DB4F-A8DB-270040AA7477}" srcOrd="1" destOrd="0" presId="urn:microsoft.com/office/officeart/2005/8/layout/vList2"/>
    <dgm:cxn modelId="{B54E08BE-34CC-6A48-B526-C9EF1CBF3887}" type="presParOf" srcId="{9067343C-91D3-6F4E-806C-1966CA5BB14A}" destId="{D80F9728-E8C4-EC4A-8CEF-1FE64067807C}" srcOrd="2" destOrd="0" presId="urn:microsoft.com/office/officeart/2005/8/layout/vList2"/>
    <dgm:cxn modelId="{41A0EBBE-F289-8A4D-9E7A-405F90D2F48D}" type="presParOf" srcId="{9067343C-91D3-6F4E-806C-1966CA5BB14A}" destId="{2A8B6C11-7D41-8B40-B07F-6FC6AEC52279}" srcOrd="3" destOrd="0" presId="urn:microsoft.com/office/officeart/2005/8/layout/vList2"/>
    <dgm:cxn modelId="{682E04B8-B715-B143-B2F9-E4F646B35250}" type="presParOf" srcId="{9067343C-91D3-6F4E-806C-1966CA5BB14A}" destId="{BBEE64CD-613C-B445-A028-3FD29E85CBEF}" srcOrd="4" destOrd="0" presId="urn:microsoft.com/office/officeart/2005/8/layout/vList2"/>
    <dgm:cxn modelId="{AD92506E-94D6-7549-9BBE-C48FFA7994B5}" type="presParOf" srcId="{9067343C-91D3-6F4E-806C-1966CA5BB14A}" destId="{63CDD456-40AC-9044-830A-7EB0F944E2A2}" srcOrd="5" destOrd="0" presId="urn:microsoft.com/office/officeart/2005/8/layout/vList2"/>
    <dgm:cxn modelId="{718ADBE3-460C-8744-88BA-F2FDB85CE487}" type="presParOf" srcId="{9067343C-91D3-6F4E-806C-1966CA5BB14A}" destId="{7AB6C2A9-4B3C-E047-8AF6-DF974A782E1E}" srcOrd="6" destOrd="0" presId="urn:microsoft.com/office/officeart/2005/8/layout/vList2"/>
    <dgm:cxn modelId="{BDA94851-E962-2B4C-9DB8-4EC1BFB93FAA}" type="presParOf" srcId="{9067343C-91D3-6F4E-806C-1966CA5BB14A}" destId="{47C9CE5C-DB32-4547-B1D5-3317D4420776}" srcOrd="7" destOrd="0" presId="urn:microsoft.com/office/officeart/2005/8/layout/vList2"/>
    <dgm:cxn modelId="{5EE9A2CE-C115-994C-8CA5-34EAD74E716F}" type="presParOf" srcId="{9067343C-91D3-6F4E-806C-1966CA5BB14A}" destId="{8391C3C7-472E-5744-BED7-7827A963A3CD}" srcOrd="8" destOrd="0" presId="urn:microsoft.com/office/officeart/2005/8/layout/vList2"/>
    <dgm:cxn modelId="{30C668D8-BE5E-2745-94F8-BC87E909D768}" type="presParOf" srcId="{9067343C-91D3-6F4E-806C-1966CA5BB14A}" destId="{734E8856-B562-9340-A241-C27D87CE8E14}" srcOrd="9" destOrd="0" presId="urn:microsoft.com/office/officeart/2005/8/layout/vList2"/>
    <dgm:cxn modelId="{FCB614EF-1009-5D4B-8B97-62E397EBF458}" type="presParOf" srcId="{9067343C-91D3-6F4E-806C-1966CA5BB14A}" destId="{BB7C56BD-5AD4-2145-BAE8-6794F60C085E}" srcOrd="10" destOrd="0" presId="urn:microsoft.com/office/officeart/2005/8/layout/vList2"/>
    <dgm:cxn modelId="{76C9C740-F1CF-2741-8999-4F3D4D1BB218}" type="presParOf" srcId="{9067343C-91D3-6F4E-806C-1966CA5BB14A}" destId="{CBF8D46B-0F6F-5446-BAF1-34A7D14D5C8B}" srcOrd="11" destOrd="0" presId="urn:microsoft.com/office/officeart/2005/8/layout/vList2"/>
    <dgm:cxn modelId="{4A38FC97-C044-D34D-90FD-D5CB46820158}" type="presParOf" srcId="{9067343C-91D3-6F4E-806C-1966CA5BB14A}" destId="{124BE49F-85E8-3547-B3DA-33F4C4D7C6A4}" srcOrd="12" destOrd="0" presId="urn:microsoft.com/office/officeart/2005/8/layout/vList2"/>
    <dgm:cxn modelId="{8B5253D3-60E3-1048-ABE1-2A4964DE2F62}" type="presParOf" srcId="{9067343C-91D3-6F4E-806C-1966CA5BB14A}" destId="{BE0956AC-B8A3-5249-A1DB-028C32C3B52D}" srcOrd="13" destOrd="0" presId="urn:microsoft.com/office/officeart/2005/8/layout/vList2"/>
    <dgm:cxn modelId="{A2B9A8C8-B920-4640-BE5C-CD61BC955A8A}" type="presParOf" srcId="{9067343C-91D3-6F4E-806C-1966CA5BB14A}" destId="{17CC32D6-3DE6-3542-9945-2C172E8CD247}" srcOrd="14" destOrd="0" presId="urn:microsoft.com/office/officeart/2005/8/layout/vList2"/>
    <dgm:cxn modelId="{CB064310-3618-4244-8D95-B85EC8CF02B1}" type="presParOf" srcId="{9067343C-91D3-6F4E-806C-1966CA5BB14A}" destId="{DE12CCA5-8A18-8E49-8ACC-B5A08914098C}" srcOrd="15" destOrd="0" presId="urn:microsoft.com/office/officeart/2005/8/layout/vList2"/>
    <dgm:cxn modelId="{AF59D6AB-E6CC-B045-AB5B-6E2FC2640D89}" type="presParOf" srcId="{9067343C-91D3-6F4E-806C-1966CA5BB14A}" destId="{FB010568-CAFF-7640-BEB8-8FF68C5653D7}" srcOrd="16" destOrd="0" presId="urn:microsoft.com/office/officeart/2005/8/layout/vList2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02D073-ECF7-9A4D-9F60-0F1A6A797A71}" type="doc">
      <dgm:prSet loTypeId="urn:microsoft.com/office/officeart/2005/8/layout/vList2" loCatId="list" qsTypeId="urn:microsoft.com/office/officeart/2005/8/quickstyle/3d2" qsCatId="3D" csTypeId="urn:microsoft.com/office/officeart/2005/8/colors/accent3_2" csCatId="accent3"/>
      <dgm:spPr/>
      <dgm:t>
        <a:bodyPr/>
        <a:lstStyle/>
        <a:p>
          <a:endParaRPr lang="es-MX"/>
        </a:p>
      </dgm:t>
    </dgm:pt>
    <dgm:pt modelId="{9AFA4E59-1F92-CF4E-9FC6-725111E3E6D2}">
      <dgm:prSet custT="1"/>
      <dgm:spPr/>
      <dgm:t>
        <a:bodyPr/>
        <a:lstStyle/>
        <a:p>
          <a:r>
            <a:rPr lang="es-UY" sz="2000" dirty="0"/>
            <a:t>Son 4 años de curso para obtener la Licenciatura.</a:t>
          </a:r>
        </a:p>
      </dgm:t>
    </dgm:pt>
    <dgm:pt modelId="{D533C5CC-1D97-254F-B183-7EB8FDCE8805}" type="parTrans" cxnId="{2AE6E6B7-15A5-B340-8784-8508B4E45F72}">
      <dgm:prSet/>
      <dgm:spPr/>
      <dgm:t>
        <a:bodyPr/>
        <a:lstStyle/>
        <a:p>
          <a:endParaRPr lang="es-MX"/>
        </a:p>
      </dgm:t>
    </dgm:pt>
    <dgm:pt modelId="{EB399639-1E9D-3042-B3B9-42487CB0CEC3}" type="sibTrans" cxnId="{2AE6E6B7-15A5-B340-8784-8508B4E45F72}">
      <dgm:prSet/>
      <dgm:spPr/>
      <dgm:t>
        <a:bodyPr/>
        <a:lstStyle/>
        <a:p>
          <a:endParaRPr lang="es-MX"/>
        </a:p>
      </dgm:t>
    </dgm:pt>
    <dgm:pt modelId="{C4585A66-D04C-A34C-B0D4-0907DF85BFC2}">
      <dgm:prSet custT="1"/>
      <dgm:spPr/>
      <dgm:t>
        <a:bodyPr/>
        <a:lstStyle/>
        <a:p>
          <a:r>
            <a:rPr lang="es-UY" sz="2000" dirty="0"/>
            <a:t>A los 2 años se obtiene un título intermedio: Tecnólogo de Registros Médicos.</a:t>
          </a:r>
        </a:p>
      </dgm:t>
    </dgm:pt>
    <dgm:pt modelId="{002BDC9D-E27A-5941-AD4A-62CE81D7B221}" type="parTrans" cxnId="{5D0373FA-9744-0A4C-BA13-65734E32DDBA}">
      <dgm:prSet/>
      <dgm:spPr/>
      <dgm:t>
        <a:bodyPr/>
        <a:lstStyle/>
        <a:p>
          <a:endParaRPr lang="es-MX"/>
        </a:p>
      </dgm:t>
    </dgm:pt>
    <dgm:pt modelId="{DE2FF36C-6325-6949-BB69-5CE1D0D22E95}" type="sibTrans" cxnId="{5D0373FA-9744-0A4C-BA13-65734E32DDBA}">
      <dgm:prSet/>
      <dgm:spPr/>
      <dgm:t>
        <a:bodyPr/>
        <a:lstStyle/>
        <a:p>
          <a:endParaRPr lang="es-MX"/>
        </a:p>
      </dgm:t>
    </dgm:pt>
    <dgm:pt modelId="{B559E052-565D-9D43-8FAC-4E713E98C1E3}">
      <dgm:prSet custT="1"/>
      <dgm:spPr/>
      <dgm:t>
        <a:bodyPr/>
        <a:lstStyle/>
        <a:p>
          <a:pPr algn="just"/>
          <a:r>
            <a:rPr lang="es-UY" sz="2000" dirty="0"/>
            <a:t>Además de los contenidos específicos, los estudiantes deben cursar materias generales a todas las carreras de la EUTM: Ciclo ESFUNO (Estructura y Funciones Normales), Salud Pública y Metodología de la investigación.</a:t>
          </a:r>
        </a:p>
      </dgm:t>
    </dgm:pt>
    <dgm:pt modelId="{FC06910C-4E32-4A46-BC0B-065440FB2C71}" type="parTrans" cxnId="{234BA531-7A87-8E47-8F67-68513D4DD55C}">
      <dgm:prSet/>
      <dgm:spPr/>
      <dgm:t>
        <a:bodyPr/>
        <a:lstStyle/>
        <a:p>
          <a:endParaRPr lang="es-MX"/>
        </a:p>
      </dgm:t>
    </dgm:pt>
    <dgm:pt modelId="{438241F9-C39A-084C-A7BB-492CCFDB9253}" type="sibTrans" cxnId="{234BA531-7A87-8E47-8F67-68513D4DD55C}">
      <dgm:prSet/>
      <dgm:spPr/>
      <dgm:t>
        <a:bodyPr/>
        <a:lstStyle/>
        <a:p>
          <a:endParaRPr lang="es-MX"/>
        </a:p>
      </dgm:t>
    </dgm:pt>
    <dgm:pt modelId="{6A2C228B-32D1-0946-88E0-EC49124C9837}" type="pres">
      <dgm:prSet presAssocID="{CA02D073-ECF7-9A4D-9F60-0F1A6A797A71}" presName="linear" presStyleCnt="0">
        <dgm:presLayoutVars>
          <dgm:animLvl val="lvl"/>
          <dgm:resizeHandles val="exact"/>
        </dgm:presLayoutVars>
      </dgm:prSet>
      <dgm:spPr/>
    </dgm:pt>
    <dgm:pt modelId="{D5BC0146-AD7C-824C-BF17-7DA119CF842C}" type="pres">
      <dgm:prSet presAssocID="{9AFA4E59-1F92-CF4E-9FC6-725111E3E6D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53841F-032E-3446-AE50-7B0CCEC7CFBE}" type="pres">
      <dgm:prSet presAssocID="{EB399639-1E9D-3042-B3B9-42487CB0CEC3}" presName="spacer" presStyleCnt="0"/>
      <dgm:spPr/>
    </dgm:pt>
    <dgm:pt modelId="{9CC77EFE-ECEB-9544-B53C-CB707068D0A5}" type="pres">
      <dgm:prSet presAssocID="{C4585A66-D04C-A34C-B0D4-0907DF85BF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BA7555-3D94-404C-AB63-E8B9780FF173}" type="pres">
      <dgm:prSet presAssocID="{DE2FF36C-6325-6949-BB69-5CE1D0D22E95}" presName="spacer" presStyleCnt="0"/>
      <dgm:spPr/>
    </dgm:pt>
    <dgm:pt modelId="{42955A68-F703-0D44-B423-C9CF503331D9}" type="pres">
      <dgm:prSet presAssocID="{B559E052-565D-9D43-8FAC-4E713E98C1E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34BA531-7A87-8E47-8F67-68513D4DD55C}" srcId="{CA02D073-ECF7-9A4D-9F60-0F1A6A797A71}" destId="{B559E052-565D-9D43-8FAC-4E713E98C1E3}" srcOrd="2" destOrd="0" parTransId="{FC06910C-4E32-4A46-BC0B-065440FB2C71}" sibTransId="{438241F9-C39A-084C-A7BB-492CCFDB9253}"/>
    <dgm:cxn modelId="{FCC83A5D-2F9F-7348-8341-7C0D70506788}" type="presOf" srcId="{CA02D073-ECF7-9A4D-9F60-0F1A6A797A71}" destId="{6A2C228B-32D1-0946-88E0-EC49124C9837}" srcOrd="0" destOrd="0" presId="urn:microsoft.com/office/officeart/2005/8/layout/vList2"/>
    <dgm:cxn modelId="{EFA38E8D-0345-874F-BE81-5A248EFD1DC8}" type="presOf" srcId="{B559E052-565D-9D43-8FAC-4E713E98C1E3}" destId="{42955A68-F703-0D44-B423-C9CF503331D9}" srcOrd="0" destOrd="0" presId="urn:microsoft.com/office/officeart/2005/8/layout/vList2"/>
    <dgm:cxn modelId="{2AE6E6B7-15A5-B340-8784-8508B4E45F72}" srcId="{CA02D073-ECF7-9A4D-9F60-0F1A6A797A71}" destId="{9AFA4E59-1F92-CF4E-9FC6-725111E3E6D2}" srcOrd="0" destOrd="0" parTransId="{D533C5CC-1D97-254F-B183-7EB8FDCE8805}" sibTransId="{EB399639-1E9D-3042-B3B9-42487CB0CEC3}"/>
    <dgm:cxn modelId="{E37AE3CD-70A4-D848-97E8-6ED705D5A036}" type="presOf" srcId="{9AFA4E59-1F92-CF4E-9FC6-725111E3E6D2}" destId="{D5BC0146-AD7C-824C-BF17-7DA119CF842C}" srcOrd="0" destOrd="0" presId="urn:microsoft.com/office/officeart/2005/8/layout/vList2"/>
    <dgm:cxn modelId="{C7FA4BF0-7DBB-0341-8035-F5BF2C96960A}" type="presOf" srcId="{C4585A66-D04C-A34C-B0D4-0907DF85BFC2}" destId="{9CC77EFE-ECEB-9544-B53C-CB707068D0A5}" srcOrd="0" destOrd="0" presId="urn:microsoft.com/office/officeart/2005/8/layout/vList2"/>
    <dgm:cxn modelId="{5D0373FA-9744-0A4C-BA13-65734E32DDBA}" srcId="{CA02D073-ECF7-9A4D-9F60-0F1A6A797A71}" destId="{C4585A66-D04C-A34C-B0D4-0907DF85BFC2}" srcOrd="1" destOrd="0" parTransId="{002BDC9D-E27A-5941-AD4A-62CE81D7B221}" sibTransId="{DE2FF36C-6325-6949-BB69-5CE1D0D22E95}"/>
    <dgm:cxn modelId="{C4FBEEDB-E070-9645-A348-C7ADDD217886}" type="presParOf" srcId="{6A2C228B-32D1-0946-88E0-EC49124C9837}" destId="{D5BC0146-AD7C-824C-BF17-7DA119CF842C}" srcOrd="0" destOrd="0" presId="urn:microsoft.com/office/officeart/2005/8/layout/vList2"/>
    <dgm:cxn modelId="{82CB71D0-EF9B-914F-AE2F-48056B87DFE3}" type="presParOf" srcId="{6A2C228B-32D1-0946-88E0-EC49124C9837}" destId="{7E53841F-032E-3446-AE50-7B0CCEC7CFBE}" srcOrd="1" destOrd="0" presId="urn:microsoft.com/office/officeart/2005/8/layout/vList2"/>
    <dgm:cxn modelId="{A02F3428-CA6F-8946-B7E7-8D860CA1F43D}" type="presParOf" srcId="{6A2C228B-32D1-0946-88E0-EC49124C9837}" destId="{9CC77EFE-ECEB-9544-B53C-CB707068D0A5}" srcOrd="2" destOrd="0" presId="urn:microsoft.com/office/officeart/2005/8/layout/vList2"/>
    <dgm:cxn modelId="{318A5C75-CED8-C74F-9F35-400F06ADDC0B}" type="presParOf" srcId="{6A2C228B-32D1-0946-88E0-EC49124C9837}" destId="{50BA7555-3D94-404C-AB63-E8B9780FF173}" srcOrd="3" destOrd="0" presId="urn:microsoft.com/office/officeart/2005/8/layout/vList2"/>
    <dgm:cxn modelId="{09397D5A-0DD1-1644-A941-49877231971E}" type="presParOf" srcId="{6A2C228B-32D1-0946-88E0-EC49124C9837}" destId="{42955A68-F703-0D44-B423-C9CF503331D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F6E9D3-D1A8-754C-B624-E2F05C17493C}" type="doc">
      <dgm:prSet loTypeId="urn:microsoft.com/office/officeart/2005/8/layout/vList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92CD8BD7-B158-D64A-B5FC-66A4F285F766}">
      <dgm:prSet/>
      <dgm:spPr/>
      <dgm:t>
        <a:bodyPr/>
        <a:lstStyle/>
        <a:p>
          <a:r>
            <a:rPr lang="es-UY"/>
            <a:t>Contenido curricular específico</a:t>
          </a:r>
        </a:p>
      </dgm:t>
    </dgm:pt>
    <dgm:pt modelId="{5FD06C94-039E-A548-9AA6-1C1B5BB16455}" type="parTrans" cxnId="{7E353BCF-CAB0-414E-BE1B-A72E5B745778}">
      <dgm:prSet/>
      <dgm:spPr/>
      <dgm:t>
        <a:bodyPr/>
        <a:lstStyle/>
        <a:p>
          <a:endParaRPr lang="es-MX"/>
        </a:p>
      </dgm:t>
    </dgm:pt>
    <dgm:pt modelId="{4736CB20-A647-704E-B3DA-3C0EE82268B5}" type="sibTrans" cxnId="{7E353BCF-CAB0-414E-BE1B-A72E5B745778}">
      <dgm:prSet/>
      <dgm:spPr/>
      <dgm:t>
        <a:bodyPr/>
        <a:lstStyle/>
        <a:p>
          <a:endParaRPr lang="es-MX"/>
        </a:p>
      </dgm:t>
    </dgm:pt>
    <dgm:pt modelId="{D0EDFDB6-5634-6341-9576-0A46C000E843}">
      <dgm:prSet/>
      <dgm:spPr>
        <a:noFill/>
      </dgm:spPr>
      <dgm:t>
        <a:bodyPr/>
        <a:lstStyle/>
        <a:p>
          <a:pPr>
            <a:lnSpc>
              <a:spcPct val="150000"/>
            </a:lnSpc>
            <a:buSzPct val="80000"/>
            <a:buFont typeface="Letra del sistema regular"/>
            <a:buNone/>
          </a:pPr>
          <a:r>
            <a:rPr lang="es-UY" dirty="0"/>
            <a:t>- Administración				- Ciencias Médicas y Terminología</a:t>
          </a:r>
        </a:p>
      </dgm:t>
    </dgm:pt>
    <dgm:pt modelId="{9B873CD6-74DC-E340-A9DF-BBF22F4F6DC1}" type="parTrans" cxnId="{FC3B7DA5-052F-5D48-81E2-D6CBB89BDD0D}">
      <dgm:prSet/>
      <dgm:spPr/>
      <dgm:t>
        <a:bodyPr/>
        <a:lstStyle/>
        <a:p>
          <a:endParaRPr lang="es-MX"/>
        </a:p>
      </dgm:t>
    </dgm:pt>
    <dgm:pt modelId="{E833589A-4635-4548-BB46-25E7E157D862}" type="sibTrans" cxnId="{FC3B7DA5-052F-5D48-81E2-D6CBB89BDD0D}">
      <dgm:prSet/>
      <dgm:spPr/>
      <dgm:t>
        <a:bodyPr/>
        <a:lstStyle/>
        <a:p>
          <a:endParaRPr lang="es-MX"/>
        </a:p>
      </dgm:t>
    </dgm:pt>
    <dgm:pt modelId="{772E4D96-9640-AE44-A972-4E0516EAFBDE}">
      <dgm:prSet/>
      <dgm:spPr>
        <a:noFill/>
      </dgm:spPr>
      <dgm:t>
        <a:bodyPr/>
        <a:lstStyle/>
        <a:p>
          <a:pPr>
            <a:lnSpc>
              <a:spcPct val="150000"/>
            </a:lnSpc>
            <a:buSzPct val="80000"/>
            <a:buFont typeface="Letra del sistema regular"/>
            <a:buNone/>
          </a:pPr>
          <a:r>
            <a:rPr lang="es-UY" dirty="0"/>
            <a:t>- Procesamiento de imágenes			- Informática en Registros Médicos</a:t>
          </a:r>
        </a:p>
      </dgm:t>
    </dgm:pt>
    <dgm:pt modelId="{78005902-C917-7F4D-95D3-F943A985BB32}" type="parTrans" cxnId="{56A5118C-5A5F-C14F-A7D1-41F1688F2AD6}">
      <dgm:prSet/>
      <dgm:spPr/>
      <dgm:t>
        <a:bodyPr/>
        <a:lstStyle/>
        <a:p>
          <a:endParaRPr lang="es-MX"/>
        </a:p>
      </dgm:t>
    </dgm:pt>
    <dgm:pt modelId="{39E67A95-9552-0C43-B91C-A833BD6EA7D0}" type="sibTrans" cxnId="{56A5118C-5A5F-C14F-A7D1-41F1688F2AD6}">
      <dgm:prSet/>
      <dgm:spPr/>
      <dgm:t>
        <a:bodyPr/>
        <a:lstStyle/>
        <a:p>
          <a:endParaRPr lang="es-MX"/>
        </a:p>
      </dgm:t>
    </dgm:pt>
    <dgm:pt modelId="{A9EDBE55-87BE-F541-B4B4-D15C95AFD20C}">
      <dgm:prSet/>
      <dgm:spPr>
        <a:noFill/>
      </dgm:spPr>
      <dgm:t>
        <a:bodyPr/>
        <a:lstStyle/>
        <a:p>
          <a:pPr>
            <a:lnSpc>
              <a:spcPct val="150000"/>
            </a:lnSpc>
            <a:buSzPct val="80000"/>
            <a:buFont typeface="Letra del sistema regular"/>
            <a:buNone/>
          </a:pPr>
          <a:r>
            <a:rPr lang="es-UY" dirty="0"/>
            <a:t>- Técnicas de oficina				- Planificación y organización</a:t>
          </a:r>
        </a:p>
      </dgm:t>
    </dgm:pt>
    <dgm:pt modelId="{669585A9-96B6-EF48-AF03-DD6B97290933}" type="parTrans" cxnId="{ADD4DD4F-7078-3440-A598-5F152C1CB707}">
      <dgm:prSet/>
      <dgm:spPr/>
      <dgm:t>
        <a:bodyPr/>
        <a:lstStyle/>
        <a:p>
          <a:endParaRPr lang="es-MX"/>
        </a:p>
      </dgm:t>
    </dgm:pt>
    <dgm:pt modelId="{23DF08E8-0DAB-6046-952A-E71C8EF51861}" type="sibTrans" cxnId="{ADD4DD4F-7078-3440-A598-5F152C1CB707}">
      <dgm:prSet/>
      <dgm:spPr/>
      <dgm:t>
        <a:bodyPr/>
        <a:lstStyle/>
        <a:p>
          <a:endParaRPr lang="es-MX"/>
        </a:p>
      </dgm:t>
    </dgm:pt>
    <dgm:pt modelId="{27CDE09C-E887-EB46-936F-02621D19D3B7}">
      <dgm:prSet/>
      <dgm:spPr>
        <a:noFill/>
      </dgm:spPr>
      <dgm:t>
        <a:bodyPr/>
        <a:lstStyle/>
        <a:p>
          <a:pPr>
            <a:lnSpc>
              <a:spcPct val="150000"/>
            </a:lnSpc>
            <a:buSzPct val="80000"/>
            <a:buFont typeface="Letra del sistema regular"/>
            <a:buNone/>
          </a:pPr>
          <a:r>
            <a:rPr lang="es-UY" dirty="0"/>
            <a:t>- Registros Médicos I, II y III			- Estadísticas asistenciales I y II</a:t>
          </a:r>
        </a:p>
      </dgm:t>
    </dgm:pt>
    <dgm:pt modelId="{927F3B8B-8CD6-BC47-9C43-8589A25DFB4C}" type="parTrans" cxnId="{DCF8C1B4-A2A0-2544-B6FD-AFD94BBF6234}">
      <dgm:prSet/>
      <dgm:spPr/>
      <dgm:t>
        <a:bodyPr/>
        <a:lstStyle/>
        <a:p>
          <a:endParaRPr lang="es-MX"/>
        </a:p>
      </dgm:t>
    </dgm:pt>
    <dgm:pt modelId="{ACE55AE4-B6A5-0A45-BF5E-AED98D9C8FE2}" type="sibTrans" cxnId="{DCF8C1B4-A2A0-2544-B6FD-AFD94BBF6234}">
      <dgm:prSet/>
      <dgm:spPr/>
      <dgm:t>
        <a:bodyPr/>
        <a:lstStyle/>
        <a:p>
          <a:endParaRPr lang="es-MX"/>
        </a:p>
      </dgm:t>
    </dgm:pt>
    <dgm:pt modelId="{BA6F10A2-438A-4243-A164-1876501477B2}" type="pres">
      <dgm:prSet presAssocID="{E4F6E9D3-D1A8-754C-B624-E2F05C17493C}" presName="linear" presStyleCnt="0">
        <dgm:presLayoutVars>
          <dgm:animLvl val="lvl"/>
          <dgm:resizeHandles val="exact"/>
        </dgm:presLayoutVars>
      </dgm:prSet>
      <dgm:spPr/>
    </dgm:pt>
    <dgm:pt modelId="{7DC23668-C963-9648-9A17-8B8E6A3EDD7C}" type="pres">
      <dgm:prSet presAssocID="{92CD8BD7-B158-D64A-B5FC-66A4F285F76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CE49009-0907-6B4F-AB83-2A2871176115}" type="pres">
      <dgm:prSet presAssocID="{92CD8BD7-B158-D64A-B5FC-66A4F285F766}" presName="childText" presStyleLbl="revTx" presStyleIdx="0" presStyleCnt="1" custScaleY="131192">
        <dgm:presLayoutVars>
          <dgm:bulletEnabled val="1"/>
        </dgm:presLayoutVars>
      </dgm:prSet>
      <dgm:spPr/>
    </dgm:pt>
  </dgm:ptLst>
  <dgm:cxnLst>
    <dgm:cxn modelId="{2351C928-603B-7748-A60E-58B88631A78B}" type="presOf" srcId="{92CD8BD7-B158-D64A-B5FC-66A4F285F766}" destId="{7DC23668-C963-9648-9A17-8B8E6A3EDD7C}" srcOrd="0" destOrd="0" presId="urn:microsoft.com/office/officeart/2005/8/layout/vList2"/>
    <dgm:cxn modelId="{ADD4DD4F-7078-3440-A598-5F152C1CB707}" srcId="{92CD8BD7-B158-D64A-B5FC-66A4F285F766}" destId="{A9EDBE55-87BE-F541-B4B4-D15C95AFD20C}" srcOrd="3" destOrd="0" parTransId="{669585A9-96B6-EF48-AF03-DD6B97290933}" sibTransId="{23DF08E8-0DAB-6046-952A-E71C8EF51861}"/>
    <dgm:cxn modelId="{FDF08C65-E2B1-9E44-A0D4-2C68D9D883FA}" type="presOf" srcId="{27CDE09C-E887-EB46-936F-02621D19D3B7}" destId="{1CE49009-0907-6B4F-AB83-2A2871176115}" srcOrd="0" destOrd="2" presId="urn:microsoft.com/office/officeart/2005/8/layout/vList2"/>
    <dgm:cxn modelId="{E0361385-C6AF-7145-9E2A-AF468C011C67}" type="presOf" srcId="{A9EDBE55-87BE-F541-B4B4-D15C95AFD20C}" destId="{1CE49009-0907-6B4F-AB83-2A2871176115}" srcOrd="0" destOrd="3" presId="urn:microsoft.com/office/officeart/2005/8/layout/vList2"/>
    <dgm:cxn modelId="{56A5118C-5A5F-C14F-A7D1-41F1688F2AD6}" srcId="{92CD8BD7-B158-D64A-B5FC-66A4F285F766}" destId="{772E4D96-9640-AE44-A972-4E0516EAFBDE}" srcOrd="1" destOrd="0" parTransId="{78005902-C917-7F4D-95D3-F943A985BB32}" sibTransId="{39E67A95-9552-0C43-B91C-A833BD6EA7D0}"/>
    <dgm:cxn modelId="{E960698D-2745-2346-8695-EDA8938308DA}" type="presOf" srcId="{E4F6E9D3-D1A8-754C-B624-E2F05C17493C}" destId="{BA6F10A2-438A-4243-A164-1876501477B2}" srcOrd="0" destOrd="0" presId="urn:microsoft.com/office/officeart/2005/8/layout/vList2"/>
    <dgm:cxn modelId="{112ED59A-A7FE-574C-83FE-1C1A9FD206C7}" type="presOf" srcId="{772E4D96-9640-AE44-A972-4E0516EAFBDE}" destId="{1CE49009-0907-6B4F-AB83-2A2871176115}" srcOrd="0" destOrd="1" presId="urn:microsoft.com/office/officeart/2005/8/layout/vList2"/>
    <dgm:cxn modelId="{FC3B7DA5-052F-5D48-81E2-D6CBB89BDD0D}" srcId="{92CD8BD7-B158-D64A-B5FC-66A4F285F766}" destId="{D0EDFDB6-5634-6341-9576-0A46C000E843}" srcOrd="0" destOrd="0" parTransId="{9B873CD6-74DC-E340-A9DF-BBF22F4F6DC1}" sibTransId="{E833589A-4635-4548-BB46-25E7E157D862}"/>
    <dgm:cxn modelId="{18C4F5AA-F628-AA40-80C8-C46D7A18CCC7}" type="presOf" srcId="{D0EDFDB6-5634-6341-9576-0A46C000E843}" destId="{1CE49009-0907-6B4F-AB83-2A2871176115}" srcOrd="0" destOrd="0" presId="urn:microsoft.com/office/officeart/2005/8/layout/vList2"/>
    <dgm:cxn modelId="{DCF8C1B4-A2A0-2544-B6FD-AFD94BBF6234}" srcId="{92CD8BD7-B158-D64A-B5FC-66A4F285F766}" destId="{27CDE09C-E887-EB46-936F-02621D19D3B7}" srcOrd="2" destOrd="0" parTransId="{927F3B8B-8CD6-BC47-9C43-8589A25DFB4C}" sibTransId="{ACE55AE4-B6A5-0A45-BF5E-AED98D9C8FE2}"/>
    <dgm:cxn modelId="{7E353BCF-CAB0-414E-BE1B-A72E5B745778}" srcId="{E4F6E9D3-D1A8-754C-B624-E2F05C17493C}" destId="{92CD8BD7-B158-D64A-B5FC-66A4F285F766}" srcOrd="0" destOrd="0" parTransId="{5FD06C94-039E-A548-9AA6-1C1B5BB16455}" sibTransId="{4736CB20-A647-704E-B3DA-3C0EE82268B5}"/>
    <dgm:cxn modelId="{E207E2EB-2228-E446-BCD9-6E72D6950311}" type="presParOf" srcId="{BA6F10A2-438A-4243-A164-1876501477B2}" destId="{7DC23668-C963-9648-9A17-8B8E6A3EDD7C}" srcOrd="0" destOrd="0" presId="urn:microsoft.com/office/officeart/2005/8/layout/vList2"/>
    <dgm:cxn modelId="{14BED01D-FF82-7C40-82E3-852C993B3A0C}" type="presParOf" srcId="{BA6F10A2-438A-4243-A164-1876501477B2}" destId="{1CE49009-0907-6B4F-AB83-2A287117611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4211A0-67FD-1B48-A218-3B3ACC60DF62}" type="doc">
      <dgm:prSet loTypeId="urn:microsoft.com/office/officeart/2005/8/layout/vList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4CD8858D-8C1A-8D46-B504-CD5AC4BBA87C}" type="pres">
      <dgm:prSet presAssocID="{DF4211A0-67FD-1B48-A218-3B3ACC60DF62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017C8ABC-80BA-FF40-B222-299512EFD998}" type="presOf" srcId="{DF4211A0-67FD-1B48-A218-3B3ACC60DF62}" destId="{4CD8858D-8C1A-8D46-B504-CD5AC4BBA8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4211A0-67FD-1B48-A218-3B3ACC60DF62}" type="doc">
      <dgm:prSet loTypeId="urn:microsoft.com/office/officeart/2005/8/layout/vList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4CD8858D-8C1A-8D46-B504-CD5AC4BBA87C}" type="pres">
      <dgm:prSet presAssocID="{DF4211A0-67FD-1B48-A218-3B3ACC60DF62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017C8ABC-80BA-FF40-B222-299512EFD998}" type="presOf" srcId="{DF4211A0-67FD-1B48-A218-3B3ACC60DF62}" destId="{4CD8858D-8C1A-8D46-B504-CD5AC4BBA8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4211A0-67FD-1B48-A218-3B3ACC60DF62}" type="doc">
      <dgm:prSet loTypeId="urn:microsoft.com/office/officeart/2005/8/layout/vList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4CD8858D-8C1A-8D46-B504-CD5AC4BBA87C}" type="pres">
      <dgm:prSet presAssocID="{DF4211A0-67FD-1B48-A218-3B3ACC60DF62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017C8ABC-80BA-FF40-B222-299512EFD998}" type="presOf" srcId="{DF4211A0-67FD-1B48-A218-3B3ACC60DF62}" destId="{4CD8858D-8C1A-8D46-B504-CD5AC4BBA8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DFAC2-E580-4543-9F05-D17D5668002D}">
      <dsp:nvSpPr>
        <dsp:cNvPr id="0" name=""/>
        <dsp:cNvSpPr/>
      </dsp:nvSpPr>
      <dsp:spPr>
        <a:xfrm>
          <a:off x="-4479723" y="-686983"/>
          <a:ext cx="5336664" cy="5336664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263FA-0D36-274B-941D-2AEB52620DC5}">
      <dsp:nvSpPr>
        <dsp:cNvPr id="0" name=""/>
        <dsp:cNvSpPr/>
      </dsp:nvSpPr>
      <dsp:spPr>
        <a:xfrm>
          <a:off x="551120" y="396269"/>
          <a:ext cx="9193498" cy="792539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9078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kern="1200" dirty="0"/>
            <a:t>La Escuela Universitaria de Tecnología Médica de Uruguay, depende de la Facultad de Medicina de la Universidad de la República.</a:t>
          </a:r>
        </a:p>
      </dsp:txBody>
      <dsp:txXfrm>
        <a:off x="551120" y="396269"/>
        <a:ext cx="9193498" cy="792539"/>
      </dsp:txXfrm>
    </dsp:sp>
    <dsp:sp modelId="{21257C6E-C694-2540-BF85-294108CAC950}">
      <dsp:nvSpPr>
        <dsp:cNvPr id="0" name=""/>
        <dsp:cNvSpPr/>
      </dsp:nvSpPr>
      <dsp:spPr>
        <a:xfrm>
          <a:off x="55783" y="297202"/>
          <a:ext cx="990674" cy="990674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D8407-8323-9549-BF29-019ED0E19DB1}">
      <dsp:nvSpPr>
        <dsp:cNvPr id="0" name=""/>
        <dsp:cNvSpPr/>
      </dsp:nvSpPr>
      <dsp:spPr>
        <a:xfrm>
          <a:off x="839209" y="1585078"/>
          <a:ext cx="8905410" cy="792539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9078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kern="1200" dirty="0"/>
            <a:t>Comparte el edificio con la Facultad de Enfermería, la Escuela de Parteras y la Escuela de Nutrición.</a:t>
          </a:r>
        </a:p>
      </dsp:txBody>
      <dsp:txXfrm>
        <a:off x="839209" y="1585078"/>
        <a:ext cx="8905410" cy="792539"/>
      </dsp:txXfrm>
    </dsp:sp>
    <dsp:sp modelId="{96D07809-FCF5-9D43-B2D5-E7B21229CEDA}">
      <dsp:nvSpPr>
        <dsp:cNvPr id="0" name=""/>
        <dsp:cNvSpPr/>
      </dsp:nvSpPr>
      <dsp:spPr>
        <a:xfrm>
          <a:off x="343871" y="1486011"/>
          <a:ext cx="990674" cy="990674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74E96-EE74-2F4C-A7B7-729ADDC407E3}">
      <dsp:nvSpPr>
        <dsp:cNvPr id="0" name=""/>
        <dsp:cNvSpPr/>
      </dsp:nvSpPr>
      <dsp:spPr>
        <a:xfrm>
          <a:off x="551120" y="2773887"/>
          <a:ext cx="9193498" cy="792539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9078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kern="1200" dirty="0"/>
            <a:t>Fue creada en el Hospital de Clínicas en 1950 como Sección de Auxiliares del Médico, luego como Colaboradores del Médico, Escuela de Tecnología Médica, hasta el nombre que tiene ahora.</a:t>
          </a:r>
        </a:p>
      </dsp:txBody>
      <dsp:txXfrm>
        <a:off x="551120" y="2773887"/>
        <a:ext cx="9193498" cy="792539"/>
      </dsp:txXfrm>
    </dsp:sp>
    <dsp:sp modelId="{7DA72456-6D15-9F46-9DCD-20361EB417AE}">
      <dsp:nvSpPr>
        <dsp:cNvPr id="0" name=""/>
        <dsp:cNvSpPr/>
      </dsp:nvSpPr>
      <dsp:spPr>
        <a:xfrm>
          <a:off x="55783" y="2674820"/>
          <a:ext cx="990674" cy="990674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DB04E-68A3-7845-BAC7-1B6BBCAF9E1F}">
      <dsp:nvSpPr>
        <dsp:cNvPr id="0" name=""/>
        <dsp:cNvSpPr/>
      </dsp:nvSpPr>
      <dsp:spPr>
        <a:xfrm>
          <a:off x="0" y="-67859"/>
          <a:ext cx="8342395" cy="1272570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kern="1200" dirty="0"/>
            <a:t>En el año 1978, al pasar a llamarse “Escuela de Tecnología Médica”, los egresados pasaron a denominarse “Técnicos”, y a obtener títulos en vez de certificados.</a:t>
          </a:r>
        </a:p>
      </dsp:txBody>
      <dsp:txXfrm>
        <a:off x="37272" y="-30587"/>
        <a:ext cx="6969192" cy="1198026"/>
      </dsp:txXfrm>
    </dsp:sp>
    <dsp:sp modelId="{628E9596-1788-A445-B2B2-665E6C984C62}">
      <dsp:nvSpPr>
        <dsp:cNvPr id="0" name=""/>
        <dsp:cNvSpPr/>
      </dsp:nvSpPr>
      <dsp:spPr>
        <a:xfrm>
          <a:off x="736093" y="1370242"/>
          <a:ext cx="8342395" cy="1290565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kern="1200" dirty="0"/>
            <a:t>En 1994 cambia la denominación de “Escuela de Tecnología Médica” a “Escuela Universitaria de Tecnología Médica”. Se instala por primera vez la Asamblea del Claustro de la Escuela Universitaria de Tecnología Médica. </a:t>
          </a:r>
        </a:p>
      </dsp:txBody>
      <dsp:txXfrm>
        <a:off x="773892" y="1408041"/>
        <a:ext cx="6703532" cy="1214967"/>
      </dsp:txXfrm>
    </dsp:sp>
    <dsp:sp modelId="{41D508EC-CE72-4A4C-BF89-FE4D504D91EF}">
      <dsp:nvSpPr>
        <dsp:cNvPr id="0" name=""/>
        <dsp:cNvSpPr/>
      </dsp:nvSpPr>
      <dsp:spPr>
        <a:xfrm>
          <a:off x="1472187" y="2765752"/>
          <a:ext cx="8342395" cy="1544010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b="0" i="0" kern="1200" dirty="0"/>
            <a:t>En 1995 se realizan los “1os talleres de Reestructura de la EUTM” Se propone como Título de egreso el de Licenciado para las carreras de 4 años de duración. Se apoya el cambio de la denominación de Técnico por el Tecnólogo en los demás.</a:t>
          </a:r>
          <a:endParaRPr lang="es-UY" sz="1800" kern="1200" dirty="0"/>
        </a:p>
      </dsp:txBody>
      <dsp:txXfrm>
        <a:off x="1517410" y="2810975"/>
        <a:ext cx="6688684" cy="1453564"/>
      </dsp:txXfrm>
    </dsp:sp>
    <dsp:sp modelId="{5CC85763-45DC-9244-AEAB-F5BA6E8B70EE}">
      <dsp:nvSpPr>
        <dsp:cNvPr id="0" name=""/>
        <dsp:cNvSpPr/>
      </dsp:nvSpPr>
      <dsp:spPr>
        <a:xfrm>
          <a:off x="7515224" y="897173"/>
          <a:ext cx="827171" cy="827171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/>
        </a:p>
      </dsp:txBody>
      <dsp:txXfrm>
        <a:off x="7701337" y="897173"/>
        <a:ext cx="454945" cy="622446"/>
      </dsp:txXfrm>
    </dsp:sp>
    <dsp:sp modelId="{9A74D46F-F62B-A744-ABDA-0B2B51A56FF0}">
      <dsp:nvSpPr>
        <dsp:cNvPr id="0" name=""/>
        <dsp:cNvSpPr/>
      </dsp:nvSpPr>
      <dsp:spPr>
        <a:xfrm>
          <a:off x="8251318" y="2373355"/>
          <a:ext cx="827171" cy="827171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/>
        </a:p>
      </dsp:txBody>
      <dsp:txXfrm>
        <a:off x="8437431" y="2373355"/>
        <a:ext cx="454945" cy="622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CAEA6-236B-284A-80F7-2A6606F205A5}">
      <dsp:nvSpPr>
        <dsp:cNvPr id="0" name=""/>
        <dsp:cNvSpPr/>
      </dsp:nvSpPr>
      <dsp:spPr>
        <a:xfrm>
          <a:off x="0" y="341"/>
          <a:ext cx="9798205" cy="645648"/>
        </a:xfrm>
        <a:prstGeom prst="round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kern="1200"/>
            <a:t>En la actualidad, la EUTM tiene 18 carreras de formación de grado, y funciona en dos sedes: en la capital del país y en una ciudad del norte (Paysandú)</a:t>
          </a:r>
        </a:p>
      </dsp:txBody>
      <dsp:txXfrm>
        <a:off x="31518" y="31859"/>
        <a:ext cx="9735169" cy="582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61AF8-6A8D-6B4A-BD73-BE1FFC6C2E8E}">
      <dsp:nvSpPr>
        <dsp:cNvPr id="0" name=""/>
        <dsp:cNvSpPr/>
      </dsp:nvSpPr>
      <dsp:spPr>
        <a:xfrm>
          <a:off x="0" y="986"/>
          <a:ext cx="9798205" cy="49372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b="0" i="0" kern="1200" dirty="0"/>
            <a:t>- Técnico/a en Anatomía Patológica		- Licenciado/a en Imagenología</a:t>
          </a:r>
          <a:endParaRPr lang="es-UY" sz="1800" kern="1200" dirty="0"/>
        </a:p>
      </dsp:txBody>
      <dsp:txXfrm>
        <a:off x="24101" y="25087"/>
        <a:ext cx="9750003" cy="445519"/>
      </dsp:txXfrm>
    </dsp:sp>
    <dsp:sp modelId="{D80F9728-E8C4-EC4A-8CEF-1FE64067807C}">
      <dsp:nvSpPr>
        <dsp:cNvPr id="0" name=""/>
        <dsp:cNvSpPr/>
      </dsp:nvSpPr>
      <dsp:spPr>
        <a:xfrm>
          <a:off x="0" y="506787"/>
          <a:ext cx="9798205" cy="36314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b="0" i="0" kern="1200" dirty="0">
              <a:solidFill>
                <a:srgbClr val="002060"/>
              </a:solidFill>
            </a:rPr>
            <a:t>- Tecnólogo/a en Cosmetología Médica	- Licenciado/a en Neurofisiología Clínica</a:t>
          </a:r>
          <a:endParaRPr lang="es-UY" sz="1800" kern="1200" dirty="0">
            <a:solidFill>
              <a:srgbClr val="002060"/>
            </a:solidFill>
          </a:endParaRPr>
        </a:p>
      </dsp:txBody>
      <dsp:txXfrm>
        <a:off x="17727" y="524514"/>
        <a:ext cx="9762751" cy="327691"/>
      </dsp:txXfrm>
    </dsp:sp>
    <dsp:sp modelId="{BBEE64CD-613C-B445-A028-3FD29E85CBEF}">
      <dsp:nvSpPr>
        <dsp:cNvPr id="0" name=""/>
        <dsp:cNvSpPr/>
      </dsp:nvSpPr>
      <dsp:spPr>
        <a:xfrm>
          <a:off x="0" y="882013"/>
          <a:ext cx="9798205" cy="36314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b="0" i="0" kern="1200" dirty="0"/>
            <a:t>- Técnico/a en Hemoterapia			- Licenciado/a en Instrumentación Quirúrgica </a:t>
          </a:r>
          <a:endParaRPr lang="es-UY" sz="1800" kern="1200" dirty="0"/>
        </a:p>
      </dsp:txBody>
      <dsp:txXfrm>
        <a:off x="17727" y="899740"/>
        <a:ext cx="9762751" cy="327691"/>
      </dsp:txXfrm>
    </dsp:sp>
    <dsp:sp modelId="{7AB6C2A9-4B3C-E047-8AF6-DF974A782E1E}">
      <dsp:nvSpPr>
        <dsp:cNvPr id="0" name=""/>
        <dsp:cNvSpPr/>
      </dsp:nvSpPr>
      <dsp:spPr>
        <a:xfrm>
          <a:off x="0" y="1257238"/>
          <a:ext cx="9798205" cy="36314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b="0" i="0" kern="1200" dirty="0">
              <a:solidFill>
                <a:srgbClr val="002060"/>
              </a:solidFill>
            </a:rPr>
            <a:t>- Técnico/a en Podología Médica		- Licenciado/a en Laboratorio Clínico</a:t>
          </a:r>
          <a:endParaRPr lang="es-UY" sz="1800" kern="1200" dirty="0">
            <a:solidFill>
              <a:srgbClr val="002060"/>
            </a:solidFill>
          </a:endParaRPr>
        </a:p>
      </dsp:txBody>
      <dsp:txXfrm>
        <a:off x="17727" y="1274965"/>
        <a:ext cx="9762751" cy="327691"/>
      </dsp:txXfrm>
    </dsp:sp>
    <dsp:sp modelId="{8391C3C7-472E-5744-BED7-7827A963A3CD}">
      <dsp:nvSpPr>
        <dsp:cNvPr id="0" name=""/>
        <dsp:cNvSpPr/>
      </dsp:nvSpPr>
      <dsp:spPr>
        <a:xfrm>
          <a:off x="0" y="1632463"/>
          <a:ext cx="9798205" cy="36314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b="0" i="0" kern="1200" dirty="0"/>
            <a:t>- Técnico/a en Radioisótopos			- Licenciado/a en Neumología</a:t>
          </a:r>
          <a:endParaRPr lang="es-UY" sz="1800" kern="1200" dirty="0"/>
        </a:p>
      </dsp:txBody>
      <dsp:txXfrm>
        <a:off x="17727" y="1650190"/>
        <a:ext cx="9762751" cy="327691"/>
      </dsp:txXfrm>
    </dsp:sp>
    <dsp:sp modelId="{BB7C56BD-5AD4-2145-BAE8-6794F60C085E}">
      <dsp:nvSpPr>
        <dsp:cNvPr id="0" name=""/>
        <dsp:cNvSpPr/>
      </dsp:nvSpPr>
      <dsp:spPr>
        <a:xfrm>
          <a:off x="0" y="2007689"/>
          <a:ext cx="9798205" cy="36314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b="0" i="0" kern="1200" dirty="0">
              <a:solidFill>
                <a:srgbClr val="002060"/>
              </a:solidFill>
            </a:rPr>
            <a:t>- Tecnólogo/a en Radioterapia			- Licenciado/en Oftalmología</a:t>
          </a:r>
          <a:endParaRPr lang="es-UY" sz="1800" kern="1200" dirty="0">
            <a:solidFill>
              <a:srgbClr val="002060"/>
            </a:solidFill>
          </a:endParaRPr>
        </a:p>
      </dsp:txBody>
      <dsp:txXfrm>
        <a:off x="17727" y="2025416"/>
        <a:ext cx="9762751" cy="327691"/>
      </dsp:txXfrm>
    </dsp:sp>
    <dsp:sp modelId="{124BE49F-85E8-3547-B3DA-33F4C4D7C6A4}">
      <dsp:nvSpPr>
        <dsp:cNvPr id="0" name=""/>
        <dsp:cNvSpPr/>
      </dsp:nvSpPr>
      <dsp:spPr>
        <a:xfrm>
          <a:off x="0" y="2382914"/>
          <a:ext cx="9798205" cy="36314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b="0" i="0" kern="1200" dirty="0"/>
            <a:t>- Tecnólogo/a en Salud Ocupacional		- Licenciado/a en Psicomotricidad</a:t>
          </a:r>
          <a:endParaRPr lang="es-UY" sz="1800" kern="1200" dirty="0"/>
        </a:p>
      </dsp:txBody>
      <dsp:txXfrm>
        <a:off x="17727" y="2400641"/>
        <a:ext cx="9762751" cy="327691"/>
      </dsp:txXfrm>
    </dsp:sp>
    <dsp:sp modelId="{17CC32D6-3DE6-3542-9945-2C172E8CD247}">
      <dsp:nvSpPr>
        <dsp:cNvPr id="0" name=""/>
        <dsp:cNvSpPr/>
      </dsp:nvSpPr>
      <dsp:spPr>
        <a:xfrm>
          <a:off x="0" y="2758139"/>
          <a:ext cx="9798205" cy="36314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b="0" i="0" kern="1200" dirty="0">
              <a:solidFill>
                <a:srgbClr val="002060"/>
              </a:solidFill>
            </a:rPr>
            <a:t>- Licenciado/a en Fisioterapia			- Lic y Tecnólogo/a en Registros Médicos</a:t>
          </a:r>
          <a:endParaRPr lang="es-UY" sz="1800" kern="1200" dirty="0">
            <a:solidFill>
              <a:srgbClr val="002060"/>
            </a:solidFill>
          </a:endParaRPr>
        </a:p>
      </dsp:txBody>
      <dsp:txXfrm>
        <a:off x="17727" y="2775866"/>
        <a:ext cx="9762751" cy="327691"/>
      </dsp:txXfrm>
    </dsp:sp>
    <dsp:sp modelId="{FB010568-CAFF-7640-BEB8-8FF68C5653D7}">
      <dsp:nvSpPr>
        <dsp:cNvPr id="0" name=""/>
        <dsp:cNvSpPr/>
      </dsp:nvSpPr>
      <dsp:spPr>
        <a:xfrm>
          <a:off x="0" y="3133365"/>
          <a:ext cx="9798205" cy="36314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b="0" i="0" kern="1200" dirty="0"/>
            <a:t>- Licenciado/a en Fonoaudiología		- Licenciado/a en Terapia Ocupacional</a:t>
          </a:r>
          <a:endParaRPr lang="es-UY" sz="1800" kern="1200" dirty="0"/>
        </a:p>
      </dsp:txBody>
      <dsp:txXfrm>
        <a:off x="17727" y="3151092"/>
        <a:ext cx="9762751" cy="3276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C0146-AD7C-824C-BF17-7DA119CF842C}">
      <dsp:nvSpPr>
        <dsp:cNvPr id="0" name=""/>
        <dsp:cNvSpPr/>
      </dsp:nvSpPr>
      <dsp:spPr>
        <a:xfrm>
          <a:off x="0" y="7570"/>
          <a:ext cx="11249546" cy="1099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kern="1200" dirty="0"/>
            <a:t>Son 4 años de curso para obtener la Licenciatura.</a:t>
          </a:r>
        </a:p>
      </dsp:txBody>
      <dsp:txXfrm>
        <a:off x="53688" y="61258"/>
        <a:ext cx="11142170" cy="992424"/>
      </dsp:txXfrm>
    </dsp:sp>
    <dsp:sp modelId="{9CC77EFE-ECEB-9544-B53C-CB707068D0A5}">
      <dsp:nvSpPr>
        <dsp:cNvPr id="0" name=""/>
        <dsp:cNvSpPr/>
      </dsp:nvSpPr>
      <dsp:spPr>
        <a:xfrm>
          <a:off x="0" y="1222570"/>
          <a:ext cx="11249546" cy="1099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kern="1200" dirty="0"/>
            <a:t>A los 2 años se obtiene un título intermedio: Tecnólogo de Registros Médicos.</a:t>
          </a:r>
        </a:p>
      </dsp:txBody>
      <dsp:txXfrm>
        <a:off x="53688" y="1276258"/>
        <a:ext cx="11142170" cy="992424"/>
      </dsp:txXfrm>
    </dsp:sp>
    <dsp:sp modelId="{42955A68-F703-0D44-B423-C9CF503331D9}">
      <dsp:nvSpPr>
        <dsp:cNvPr id="0" name=""/>
        <dsp:cNvSpPr/>
      </dsp:nvSpPr>
      <dsp:spPr>
        <a:xfrm>
          <a:off x="0" y="2437570"/>
          <a:ext cx="11249546" cy="1099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kern="1200" dirty="0"/>
            <a:t>Además de los contenidos específicos, los estudiantes deben cursar materias generales a todas las carreras de la EUTM: Ciclo ESFUNO (Estructura y Funciones Normales), Salud Pública y Metodología de la investigación.</a:t>
          </a:r>
        </a:p>
      </dsp:txBody>
      <dsp:txXfrm>
        <a:off x="53688" y="2491258"/>
        <a:ext cx="11142170" cy="9924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23668-C963-9648-9A17-8B8E6A3EDD7C}">
      <dsp:nvSpPr>
        <dsp:cNvPr id="0" name=""/>
        <dsp:cNvSpPr/>
      </dsp:nvSpPr>
      <dsp:spPr>
        <a:xfrm>
          <a:off x="0" y="6916"/>
          <a:ext cx="10797434" cy="599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500" kern="1200"/>
            <a:t>Contenido curricular específico</a:t>
          </a:r>
        </a:p>
      </dsp:txBody>
      <dsp:txXfrm>
        <a:off x="29271" y="36187"/>
        <a:ext cx="10738892" cy="541083"/>
      </dsp:txXfrm>
    </dsp:sp>
    <dsp:sp modelId="{1CE49009-0907-6B4F-AB83-2A2871176115}">
      <dsp:nvSpPr>
        <dsp:cNvPr id="0" name=""/>
        <dsp:cNvSpPr/>
      </dsp:nvSpPr>
      <dsp:spPr>
        <a:xfrm>
          <a:off x="0" y="606541"/>
          <a:ext cx="10797434" cy="2715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81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SzPct val="80000"/>
            <a:buFont typeface="Letra del sistema regular"/>
            <a:buNone/>
          </a:pPr>
          <a:r>
            <a:rPr lang="es-UY" sz="2000" kern="1200" dirty="0"/>
            <a:t>- Administración				- Ciencias Médicas y Terminología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SzPct val="80000"/>
            <a:buFont typeface="Letra del sistema regular"/>
            <a:buNone/>
          </a:pPr>
          <a:r>
            <a:rPr lang="es-UY" sz="2000" kern="1200" dirty="0"/>
            <a:t>- Procesamiento de imágenes			- Informática en Registros Médicos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SzPct val="80000"/>
            <a:buFont typeface="Letra del sistema regular"/>
            <a:buNone/>
          </a:pPr>
          <a:r>
            <a:rPr lang="es-UY" sz="2000" kern="1200" dirty="0"/>
            <a:t>- Registros Médicos I, II y III			- Estadísticas asistenciales I y II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SzPct val="80000"/>
            <a:buFont typeface="Letra del sistema regular"/>
            <a:buNone/>
          </a:pPr>
          <a:r>
            <a:rPr lang="es-UY" sz="2000" kern="1200" dirty="0"/>
            <a:t>- Técnicas de oficina				- Planificación y organización</a:t>
          </a:r>
        </a:p>
      </dsp:txBody>
      <dsp:txXfrm>
        <a:off x="0" y="606541"/>
        <a:ext cx="10797434" cy="27156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8467B-7B7F-B24F-AE7E-D19C328C6F63}" type="datetimeFigureOut">
              <a:rPr lang="es-UY" smtClean="0"/>
              <a:t>6/12/22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3187-CB5C-3947-9A71-1B230779122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1136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8BF-BA17-E044-9C62-DD6906B299ED}" type="datetime1">
              <a:rPr lang="es-UY" smtClean="0"/>
              <a:t>6/12/22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33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88B4-893F-E44B-A8FD-C2FA24C570E3}" type="datetime1">
              <a:rPr lang="es-UY" smtClean="0"/>
              <a:t>6/12/22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07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4003-99B9-DE4F-A90C-18FE0AD10FCC}" type="datetime1">
              <a:rPr lang="es-UY" smtClean="0"/>
              <a:t>6/12/22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90F7-C3FA-0848-B3A9-69EF32E61C22}" type="datetime1">
              <a:rPr lang="es-UY" smtClean="0"/>
              <a:t>6/12/22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9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7E2A-49E6-5348-BA1C-D166D9725F8C}" type="datetime1">
              <a:rPr lang="es-UY" smtClean="0"/>
              <a:t>6/12/22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14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DBB2-AD95-2840-A91D-4CF945F4DC67}" type="datetime1">
              <a:rPr lang="es-UY" smtClean="0"/>
              <a:t>6/12/22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8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7D3E-C46A-AE41-86C2-598432AB7C50}" type="datetime1">
              <a:rPr lang="es-UY" smtClean="0"/>
              <a:t>6/12/22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99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1724-6100-1142-A9E3-0B49704F3880}" type="datetime1">
              <a:rPr lang="es-UY" smtClean="0"/>
              <a:t>6/12/22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18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594F-0546-C64E-97ED-A63B6E4E8FC0}" type="datetime1">
              <a:rPr lang="es-UY" smtClean="0"/>
              <a:t>6/12/22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9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B958-1374-2944-92D5-BDA71FB64966}" type="datetime1">
              <a:rPr lang="es-UY" smtClean="0"/>
              <a:t>6/12/22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2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E1DC-6DB3-B748-847F-DC9C842973E2}" type="datetime1">
              <a:rPr lang="es-UY" smtClean="0"/>
              <a:t>6/12/22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67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115E2DC5-8EEA-4A49-B919-A1BB7D784663}" type="datetime1">
              <a:rPr lang="es-UY" smtClean="0"/>
              <a:t>6/12/22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‹Nº›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71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C2E770B2-F460-435B-94B7-40172D763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" descr="Colored pencils inside a pencil holder which is on top of a wood table">
            <a:extLst>
              <a:ext uri="{FF2B5EF4-FFF2-40B4-BE49-F238E27FC236}">
                <a16:creationId xmlns:a16="http://schemas.microsoft.com/office/drawing/2014/main" id="{006B1612-7169-58ED-2ABE-F1B4F4751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45CE5395-CDE2-415A-ACFA-0104181C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C9D6BB76-C73E-D0D2-2CB1-A699AD40E7F3}"/>
              </a:ext>
            </a:extLst>
          </p:cNvPr>
          <p:cNvSpPr txBox="1"/>
          <p:nvPr/>
        </p:nvSpPr>
        <p:spPr>
          <a:xfrm>
            <a:off x="1089764" y="537525"/>
            <a:ext cx="10058400" cy="1660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Ciclo de talleres </a:t>
            </a:r>
            <a:endParaRPr lang="es-U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La formación y el trabajo de los</a:t>
            </a:r>
            <a:endParaRPr lang="es-U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técnicos en salud en el mundo post-Covid</a:t>
            </a:r>
            <a:endParaRPr lang="es-UY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B739B57-174B-C4AC-E972-C151EFF64572}"/>
              </a:ext>
            </a:extLst>
          </p:cNvPr>
          <p:cNvSpPr txBox="1"/>
          <p:nvPr/>
        </p:nvSpPr>
        <p:spPr>
          <a:xfrm>
            <a:off x="980166" y="3108700"/>
            <a:ext cx="6194120" cy="929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26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Taller 4 - "Información y registros en salud: el papel de los técnicos”</a:t>
            </a:r>
            <a:endParaRPr lang="es-UY" sz="2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61D386B-590C-ACDE-1DA0-51382CCED20B}"/>
              </a:ext>
            </a:extLst>
          </p:cNvPr>
          <p:cNvSpPr txBox="1"/>
          <p:nvPr/>
        </p:nvSpPr>
        <p:spPr>
          <a:xfrm>
            <a:off x="3011466" y="4789272"/>
            <a:ext cx="6194120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Alicia Ferreira Maia. MD,MSc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12 de diciembre de 2022</a:t>
            </a:r>
            <a:endParaRPr lang="es-UY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C7CF5D0-6259-2E07-89DD-5C1ADEE1F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948" y="24126"/>
            <a:ext cx="3056342" cy="6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24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ADED61-B596-D77F-9DDE-D72C49B1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z="1000" smtClean="0"/>
              <a:t>10</a:t>
            </a:fld>
            <a:endParaRPr lang="en-US" sz="1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CD2D8A-5DFC-1D7C-9CF1-262FEE7EE0AB}"/>
              </a:ext>
            </a:extLst>
          </p:cNvPr>
          <p:cNvSpPr txBox="1"/>
          <p:nvPr/>
        </p:nvSpPr>
        <p:spPr>
          <a:xfrm>
            <a:off x="588724" y="6397103"/>
            <a:ext cx="11035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1200" dirty="0"/>
              <a:t>Fuente de la imagen: Programa Salud.uy. https://www.gub.uy/agencia-gobierno-electronico-sociedad-informacion-conocimiento/node/312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C2B372-5F7D-406A-F7ED-95B885C94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236" y="181192"/>
            <a:ext cx="5273458" cy="6234015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7A6E1ADE-3404-BAD4-2EF7-493C8C9543A6}"/>
              </a:ext>
            </a:extLst>
          </p:cNvPr>
          <p:cNvSpPr/>
          <p:nvPr/>
        </p:nvSpPr>
        <p:spPr>
          <a:xfrm>
            <a:off x="2317317" y="4208745"/>
            <a:ext cx="1102290" cy="53861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9958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ADED61-B596-D77F-9DDE-D72C49B1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z="1000" smtClean="0"/>
              <a:t>11</a:t>
            </a:fld>
            <a:endParaRPr lang="en-US" sz="1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EDDC3A-064F-0FC5-F04C-0A9B64E35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618202"/>
            <a:ext cx="4884516" cy="12375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D8CDA0D-3267-A5F6-E86C-93561CFA78FB}"/>
              </a:ext>
            </a:extLst>
          </p:cNvPr>
          <p:cNvSpPr txBox="1"/>
          <p:nvPr/>
        </p:nvSpPr>
        <p:spPr>
          <a:xfrm>
            <a:off x="601883" y="1929296"/>
            <a:ext cx="10996122" cy="4428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SzPct val="80000"/>
              <a:buFont typeface="Letra del sistema regular"/>
              <a:buChar char="🔵"/>
            </a:pPr>
            <a:r>
              <a:rPr lang="es-UY" sz="1900" b="0" i="0" dirty="0">
                <a:solidFill>
                  <a:srgbClr val="333333"/>
                </a:solidFill>
                <a:effectLst/>
              </a:rPr>
              <a:t>Salud.uy es una iniciativa de Presidencia de la República, el Ministerio de Salud Pública (MSP), el Ministerio de Economía y Finanzas (MEF) y la Agencia de Gobierno Electrónico y Sociedad de la Información y del Conocimiento (Agesic).</a:t>
            </a:r>
          </a:p>
          <a:p>
            <a:pPr marL="342900" indent="-342900" algn="just">
              <a:lnSpc>
                <a:spcPct val="150000"/>
              </a:lnSpc>
              <a:buSzPct val="80000"/>
              <a:buFont typeface="Letra del sistema regular"/>
              <a:buChar char="🔵"/>
            </a:pPr>
            <a:endParaRPr lang="es-UY" sz="1900" dirty="0">
              <a:solidFill>
                <a:srgbClr val="333333"/>
              </a:solidFill>
            </a:endParaRPr>
          </a:p>
          <a:p>
            <a:pPr marL="342900" indent="-342900" algn="just">
              <a:lnSpc>
                <a:spcPct val="150000"/>
              </a:lnSpc>
              <a:buSzPct val="80000"/>
              <a:buFont typeface="Letra del sistema regular"/>
              <a:buChar char="🔵"/>
            </a:pPr>
            <a:r>
              <a:rPr lang="es-UY" sz="1900" b="0" i="0" dirty="0">
                <a:solidFill>
                  <a:srgbClr val="000000"/>
                </a:solidFill>
                <a:effectLst/>
              </a:rPr>
              <a:t>Su objetivo es promover el uso intensivo de las Tecnologías de la Información y la Comunicación (TIC) en el sector de la salud para mejorar la calidad y continuidad asistencial.</a:t>
            </a:r>
          </a:p>
          <a:p>
            <a:pPr marL="342900" indent="-342900" algn="just">
              <a:lnSpc>
                <a:spcPct val="150000"/>
              </a:lnSpc>
              <a:buSzPct val="80000"/>
              <a:buFont typeface="Letra del sistema regular"/>
              <a:buChar char="🔵"/>
            </a:pPr>
            <a:endParaRPr lang="es-UY" sz="19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SzPct val="80000"/>
              <a:buFont typeface="Letra del sistema regular"/>
              <a:buChar char="🔵"/>
            </a:pPr>
            <a:r>
              <a:rPr lang="es-UY" sz="1900" b="0" i="0" dirty="0">
                <a:solidFill>
                  <a:srgbClr val="000000"/>
                </a:solidFill>
                <a:effectLst/>
              </a:rPr>
              <a:t>Desde su origen en el año 2012, el programa ha definido estándares y lineamientos de informática médica así como ha establecido el contexto técnico y regulatorio habilitante para hacer posible y segura la historia clínica electrónica nacional (HCEN).</a:t>
            </a:r>
          </a:p>
        </p:txBody>
      </p:sp>
    </p:spTree>
    <p:extLst>
      <p:ext uri="{BB962C8B-B14F-4D97-AF65-F5344CB8AC3E}">
        <p14:creationId xmlns:p14="http://schemas.microsoft.com/office/powerpoint/2010/main" val="3881012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5BA89A-25DC-7196-AF4F-977F5228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z="1000" smtClean="0"/>
              <a:t>12</a:t>
            </a:fld>
            <a:endParaRPr lang="en-US" sz="1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E1D48ED-4F3A-27D5-147C-6E6364752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22" y="1972854"/>
            <a:ext cx="5024375" cy="37259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25FFF99-3578-B6AB-2418-781EA0A22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317" y="2423215"/>
            <a:ext cx="5982562" cy="29480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FAA4434-8029-0255-96F6-D0D43DF66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451" y="622295"/>
            <a:ext cx="4942390" cy="124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5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64DD1-7C1E-7601-7AE4-06606200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F9FA5EA-A1FF-FA20-9E86-FA4A93FA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z="1000" smtClean="0"/>
              <a:t>13</a:t>
            </a:fld>
            <a:endParaRPr lang="en-US" sz="1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DED1B9F-25AE-B534-332E-4E9D34268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671" y="726510"/>
            <a:ext cx="8323561" cy="506930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06E79CF-9A24-8D75-676E-3984E7B35B73}"/>
              </a:ext>
            </a:extLst>
          </p:cNvPr>
          <p:cNvSpPr txBox="1"/>
          <p:nvPr/>
        </p:nvSpPr>
        <p:spPr>
          <a:xfrm>
            <a:off x="3156558" y="5787025"/>
            <a:ext cx="823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Y" sz="1200" dirty="0"/>
              <a:t>Tomado de: Carlos Otero. MD, MS. Utilización de Terminologías Clínicas y su aplicación a una Historia Clínica Electrónica. Presentación en el webinar de Salud.uy. 22/10/2020</a:t>
            </a:r>
          </a:p>
        </p:txBody>
      </p:sp>
      <p:sp>
        <p:nvSpPr>
          <p:cNvPr id="8" name="Flecha derecha 7">
            <a:extLst>
              <a:ext uri="{FF2B5EF4-FFF2-40B4-BE49-F238E27FC236}">
                <a16:creationId xmlns:a16="http://schemas.microsoft.com/office/drawing/2014/main" id="{130523C2-51F0-11E6-41B5-D4EC0AB481D4}"/>
              </a:ext>
            </a:extLst>
          </p:cNvPr>
          <p:cNvSpPr/>
          <p:nvPr/>
        </p:nvSpPr>
        <p:spPr>
          <a:xfrm>
            <a:off x="2367419" y="2267211"/>
            <a:ext cx="3407080" cy="35072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Flecha derecha 11">
            <a:extLst>
              <a:ext uri="{FF2B5EF4-FFF2-40B4-BE49-F238E27FC236}">
                <a16:creationId xmlns:a16="http://schemas.microsoft.com/office/drawing/2014/main" id="{8840CA95-23D7-4364-E0B6-5D62E6373CAA}"/>
              </a:ext>
            </a:extLst>
          </p:cNvPr>
          <p:cNvSpPr/>
          <p:nvPr/>
        </p:nvSpPr>
        <p:spPr>
          <a:xfrm>
            <a:off x="2356981" y="4386193"/>
            <a:ext cx="3407080" cy="35072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47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02634E-BC1B-9815-A621-A89019F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CA0D42-1A56-3789-CF6A-56A25431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z="1000" smtClean="0"/>
              <a:t>14</a:t>
            </a:fld>
            <a:endParaRPr lang="en-US" sz="100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66F4265-2F87-197A-1BB8-0CAB66C51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028114"/>
              </p:ext>
            </p:extLst>
          </p:nvPr>
        </p:nvGraphicFramePr>
        <p:xfrm>
          <a:off x="1209969" y="2061029"/>
          <a:ext cx="979820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C36DA897-592C-AB6A-B25F-888047195273}"/>
              </a:ext>
            </a:extLst>
          </p:cNvPr>
          <p:cNvSpPr txBox="1"/>
          <p:nvPr/>
        </p:nvSpPr>
        <p:spPr>
          <a:xfrm>
            <a:off x="1406739" y="2138304"/>
            <a:ext cx="9364568" cy="3271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SzPct val="80000"/>
              <a:buFont typeface="Letra del sistema regular"/>
              <a:buChar char="🔵"/>
            </a:pPr>
            <a:r>
              <a:rPr lang="es-UY" sz="2000" dirty="0"/>
              <a:t>Apoyo en la investigación con Datos de la Vida Real (RWD)para generar Evidencia de la Vida Real (RWE).</a:t>
            </a:r>
          </a:p>
          <a:p>
            <a:pPr marL="342900" indent="-342900" algn="just">
              <a:lnSpc>
                <a:spcPct val="150000"/>
              </a:lnSpc>
              <a:buSzPct val="80000"/>
              <a:buFont typeface="Letra del sistema regular"/>
              <a:buChar char="🔵"/>
            </a:pPr>
            <a:r>
              <a:rPr lang="es-UY" sz="2000" dirty="0"/>
              <a:t>Apoyo en la investigación de Salud Pública Basad en la Evidencia</a:t>
            </a:r>
          </a:p>
          <a:p>
            <a:pPr marL="342900" indent="-342900" algn="just">
              <a:lnSpc>
                <a:spcPct val="150000"/>
              </a:lnSpc>
              <a:buSzPct val="80000"/>
              <a:buFont typeface="Letra del sistema regular"/>
              <a:buChar char="🔵"/>
            </a:pPr>
            <a:r>
              <a:rPr lang="es-UY" sz="2000" dirty="0"/>
              <a:t>Apoyo en la gestión de Servidores de Terminologías – Vocabularios de interfase, vocabularios de referencia (SNOMED-CT)</a:t>
            </a:r>
          </a:p>
          <a:p>
            <a:pPr marL="342900" indent="-342900" algn="just">
              <a:lnSpc>
                <a:spcPct val="150000"/>
              </a:lnSpc>
              <a:buSzPct val="80000"/>
              <a:buFont typeface="Letra del sistema regular"/>
              <a:buChar char="🔵"/>
            </a:pPr>
            <a:r>
              <a:rPr lang="es-UY" sz="2000" dirty="0"/>
              <a:t>Especialización: Científico de Datos (Data Science), y en Data wrangling</a:t>
            </a:r>
          </a:p>
          <a:p>
            <a:pPr marL="342900" indent="-342900" algn="just">
              <a:lnSpc>
                <a:spcPct val="150000"/>
              </a:lnSpc>
              <a:buSzPct val="80000"/>
              <a:buFont typeface="Letra del sistema regular"/>
              <a:buChar char="🔵"/>
            </a:pPr>
            <a:r>
              <a:rPr lang="es-UY" sz="2000" dirty="0"/>
              <a:t>Manejo de Big Data, y Datalake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D2B10CC-8064-FD56-8683-16D8091404E3}"/>
              </a:ext>
            </a:extLst>
          </p:cNvPr>
          <p:cNvSpPr txBox="1"/>
          <p:nvPr/>
        </p:nvSpPr>
        <p:spPr>
          <a:xfrm>
            <a:off x="1617463" y="713985"/>
            <a:ext cx="8957074" cy="5539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Y" sz="3000" dirty="0">
                <a:latin typeface="+mj-lt"/>
              </a:rPr>
              <a:t>Formación y nuevas competencias</a:t>
            </a:r>
          </a:p>
        </p:txBody>
      </p:sp>
    </p:spTree>
    <p:extLst>
      <p:ext uri="{BB962C8B-B14F-4D97-AF65-F5344CB8AC3E}">
        <p14:creationId xmlns:p14="http://schemas.microsoft.com/office/powerpoint/2010/main" val="1981068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89BFE3B-69FA-7E4D-0992-1CE22AA7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z="1000" smtClean="0"/>
              <a:t>15</a:t>
            </a:fld>
            <a:endParaRPr lang="en-US" sz="1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90C6AF-D91E-4FEB-7BDF-01600AEBD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0" y="426716"/>
            <a:ext cx="4492006" cy="59703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8E4B04F-2CF8-9664-77A3-4225AFC7C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109" y="426716"/>
            <a:ext cx="6743101" cy="3226490"/>
          </a:xfrm>
          <a:prstGeom prst="rect">
            <a:avLst/>
          </a:prstGeom>
        </p:spPr>
      </p:pic>
      <p:sp>
        <p:nvSpPr>
          <p:cNvPr id="6" name="Flecha abajo 5">
            <a:extLst>
              <a:ext uri="{FF2B5EF4-FFF2-40B4-BE49-F238E27FC236}">
                <a16:creationId xmlns:a16="http://schemas.microsoft.com/office/drawing/2014/main" id="{2875B369-4D50-EA08-D842-8BB794E9AA44}"/>
              </a:ext>
            </a:extLst>
          </p:cNvPr>
          <p:cNvSpPr/>
          <p:nvPr/>
        </p:nvSpPr>
        <p:spPr>
          <a:xfrm>
            <a:off x="10058399" y="1578280"/>
            <a:ext cx="463463" cy="2705622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116D6DF-B1EB-B0D7-79E4-191617D478A7}"/>
              </a:ext>
            </a:extLst>
          </p:cNvPr>
          <p:cNvSpPr/>
          <p:nvPr/>
        </p:nvSpPr>
        <p:spPr>
          <a:xfrm>
            <a:off x="9043792" y="1152395"/>
            <a:ext cx="2793304" cy="425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BF59235-F720-3D57-572D-D6774D587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610" y="4417686"/>
            <a:ext cx="6324600" cy="7493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5511CEB-1539-7E1E-7364-30086DAFD804}"/>
              </a:ext>
            </a:extLst>
          </p:cNvPr>
          <p:cNvSpPr txBox="1"/>
          <p:nvPr/>
        </p:nvSpPr>
        <p:spPr>
          <a:xfrm>
            <a:off x="3062614" y="6462189"/>
            <a:ext cx="61001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200" dirty="0"/>
              <a:t>https://www.thelancet.com/action/showPdf?pii=S2589-7500%2822%2900154-6</a:t>
            </a:r>
          </a:p>
        </p:txBody>
      </p:sp>
    </p:spTree>
    <p:extLst>
      <p:ext uri="{BB962C8B-B14F-4D97-AF65-F5344CB8AC3E}">
        <p14:creationId xmlns:p14="http://schemas.microsoft.com/office/powerpoint/2010/main" val="8387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90BCD43-7205-291C-9B0E-F0A01572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z="1000" smtClean="0"/>
              <a:t>16</a:t>
            </a:fld>
            <a:endParaRPr lang="en-US" sz="1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ADB916-2674-AE13-D545-74A66FD68A9F}"/>
              </a:ext>
            </a:extLst>
          </p:cNvPr>
          <p:cNvSpPr txBox="1"/>
          <p:nvPr/>
        </p:nvSpPr>
        <p:spPr>
          <a:xfrm>
            <a:off x="1099596" y="6223116"/>
            <a:ext cx="100005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200" dirty="0"/>
              <a:t>Liu M, Qi Y, Wang W, et al Toward a better understanding about real-world evidence European Journal of Hospital Pharmacy 2022;29:8-11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2504934-7086-6105-89EB-27487502E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50" y="420189"/>
            <a:ext cx="4317169" cy="57562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CDD156D-B499-109E-012E-D9951D18C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806" y="698074"/>
            <a:ext cx="6839280" cy="488001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9CB9AA0-C7AD-DC1D-90AC-7493DADCFC03}"/>
              </a:ext>
            </a:extLst>
          </p:cNvPr>
          <p:cNvSpPr/>
          <p:nvPr/>
        </p:nvSpPr>
        <p:spPr>
          <a:xfrm>
            <a:off x="4699319" y="2210765"/>
            <a:ext cx="6701744" cy="15394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503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CA0D42-1A56-3789-CF6A-56A25431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z="1000" smtClean="0"/>
              <a:t>17</a:t>
            </a:fld>
            <a:endParaRPr lang="en-US" sz="100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66F4265-2F87-197A-1BB8-0CAB66C515C8}"/>
              </a:ext>
            </a:extLst>
          </p:cNvPr>
          <p:cNvGraphicFramePr/>
          <p:nvPr/>
        </p:nvGraphicFramePr>
        <p:xfrm>
          <a:off x="1209969" y="2061029"/>
          <a:ext cx="979820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D2B10CC-8064-FD56-8683-16D8091404E3}"/>
              </a:ext>
            </a:extLst>
          </p:cNvPr>
          <p:cNvSpPr txBox="1"/>
          <p:nvPr/>
        </p:nvSpPr>
        <p:spPr>
          <a:xfrm>
            <a:off x="1617463" y="713985"/>
            <a:ext cx="8957074" cy="5539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Y" sz="3000" dirty="0">
                <a:latin typeface="+mj-lt"/>
              </a:rPr>
              <a:t>Competencias que se mantienen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4FC2E1-11B4-21D1-9962-26B0FE8AAB19}"/>
              </a:ext>
            </a:extLst>
          </p:cNvPr>
          <p:cNvSpPr txBox="1"/>
          <p:nvPr/>
        </p:nvSpPr>
        <p:spPr>
          <a:xfrm>
            <a:off x="1617462" y="2115155"/>
            <a:ext cx="89570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Letra del sistema regular"/>
              <a:buChar char="🔵"/>
            </a:pPr>
            <a:r>
              <a:rPr lang="es-UY" sz="2000" dirty="0"/>
              <a:t>Codificación de los certificados de defunción</a:t>
            </a:r>
          </a:p>
          <a:p>
            <a:pPr marL="285750" indent="-285750">
              <a:buSzPct val="80000"/>
              <a:buFont typeface="Letra del sistema regular"/>
              <a:buChar char="🔵"/>
            </a:pPr>
            <a:endParaRPr lang="es-UY" sz="2000" dirty="0"/>
          </a:p>
          <a:p>
            <a:pPr marL="285750" indent="-285750">
              <a:buSzPct val="80000"/>
              <a:buFont typeface="Letra del sistema regular"/>
              <a:buChar char="🔵"/>
            </a:pPr>
            <a:r>
              <a:rPr lang="es-UY" sz="2000" dirty="0"/>
              <a:t>Estadísticas vitales</a:t>
            </a:r>
          </a:p>
          <a:p>
            <a:pPr marL="285750" indent="-285750">
              <a:buSzPct val="80000"/>
              <a:buFont typeface="Letra del sistema regular"/>
              <a:buChar char="🔵"/>
            </a:pPr>
            <a:endParaRPr lang="es-UY" sz="2000" dirty="0"/>
          </a:p>
          <a:p>
            <a:pPr marL="285750" indent="-285750">
              <a:buSzPct val="80000"/>
              <a:buFont typeface="Letra del sistema regular"/>
              <a:buChar char="🔵"/>
            </a:pPr>
            <a:r>
              <a:rPr lang="es-UY" sz="2000" dirty="0"/>
              <a:t>Apoyo a la gestión y a la toma de decisiones en salud</a:t>
            </a:r>
          </a:p>
          <a:p>
            <a:pPr marL="285750" indent="-285750">
              <a:buSzPct val="80000"/>
              <a:buFont typeface="Letra del sistema regular"/>
              <a:buChar char="🔵"/>
            </a:pPr>
            <a:endParaRPr lang="es-UY" sz="2000" dirty="0"/>
          </a:p>
          <a:p>
            <a:pPr marL="285750" indent="-285750">
              <a:buSzPct val="80000"/>
              <a:buFont typeface="Letra del sistema regular"/>
              <a:buChar char="🔵"/>
            </a:pPr>
            <a:r>
              <a:rPr lang="es-UY" sz="2000" dirty="0"/>
              <a:t>Registro y orientación de pacientes en los diferentes niveles de atención </a:t>
            </a:r>
          </a:p>
        </p:txBody>
      </p:sp>
    </p:spTree>
    <p:extLst>
      <p:ext uri="{BB962C8B-B14F-4D97-AF65-F5344CB8AC3E}">
        <p14:creationId xmlns:p14="http://schemas.microsoft.com/office/powerpoint/2010/main" val="2275674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CA0D42-1A56-3789-CF6A-56A25431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z="1000" smtClean="0"/>
              <a:t>18</a:t>
            </a:fld>
            <a:endParaRPr lang="en-US" sz="100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66F4265-2F87-197A-1BB8-0CAB66C515C8}"/>
              </a:ext>
            </a:extLst>
          </p:cNvPr>
          <p:cNvGraphicFramePr/>
          <p:nvPr/>
        </p:nvGraphicFramePr>
        <p:xfrm>
          <a:off x="1209969" y="2061029"/>
          <a:ext cx="979820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D2B10CC-8064-FD56-8683-16D8091404E3}"/>
              </a:ext>
            </a:extLst>
          </p:cNvPr>
          <p:cNvSpPr txBox="1"/>
          <p:nvPr/>
        </p:nvSpPr>
        <p:spPr>
          <a:xfrm>
            <a:off x="1617463" y="713985"/>
            <a:ext cx="8957074" cy="5539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Y" sz="3000" dirty="0">
                <a:latin typeface="+mj-lt"/>
              </a:rPr>
              <a:t>Algunas conclusiones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4FC2E1-11B4-21D1-9962-26B0FE8AAB19}"/>
              </a:ext>
            </a:extLst>
          </p:cNvPr>
          <p:cNvSpPr txBox="1"/>
          <p:nvPr/>
        </p:nvSpPr>
        <p:spPr>
          <a:xfrm>
            <a:off x="1617462" y="2207755"/>
            <a:ext cx="89570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80000"/>
              <a:buFont typeface="Letra del sistema regular"/>
              <a:buChar char="🔵"/>
            </a:pPr>
            <a:r>
              <a:rPr lang="es-UY" sz="2000" dirty="0"/>
              <a:t>La formación de técnicos y licenciados con conocimientos específicos en sistemas de información en salud es un valor agregado importante.</a:t>
            </a:r>
          </a:p>
          <a:p>
            <a:pPr marL="285750" indent="-285750" algn="just">
              <a:buSzPct val="80000"/>
              <a:buFont typeface="Letra del sistema regular"/>
              <a:buChar char="🔵"/>
            </a:pPr>
            <a:endParaRPr lang="es-UY" sz="2000" dirty="0"/>
          </a:p>
          <a:p>
            <a:pPr marL="285750" indent="-285750" algn="just">
              <a:buSzPct val="80000"/>
              <a:buFont typeface="Letra del sistema regular"/>
              <a:buChar char="🔵"/>
            </a:pPr>
            <a:r>
              <a:rPr lang="es-UY" sz="2000" dirty="0"/>
              <a:t>Integrar a estos profesionales en el equipo multidisciplinario que desarrolla, implementa y gestiona los sistemas de información en salud, mejora la calidad de los registros y por tanto de los resultados.</a:t>
            </a:r>
          </a:p>
          <a:p>
            <a:pPr marL="285750" indent="-285750" algn="just">
              <a:buSzPct val="80000"/>
              <a:buFont typeface="Letra del sistema regular"/>
              <a:buChar char="🔵"/>
            </a:pPr>
            <a:endParaRPr lang="es-UY" sz="2000" dirty="0"/>
          </a:p>
          <a:p>
            <a:pPr marL="285750" indent="-285750" algn="just">
              <a:buSzPct val="80000"/>
              <a:buFont typeface="Letra del sistema regular"/>
              <a:buChar char="🔵"/>
            </a:pPr>
            <a:r>
              <a:rPr lang="es-UY" sz="2000" dirty="0"/>
              <a:t>Se requiere actualización continua y  fortalecimiento de la formación en herramientas tecnológicas actuales (y futuras), para acompasar los vertiginosos cambios en los sistemas de información.</a:t>
            </a:r>
          </a:p>
        </p:txBody>
      </p:sp>
    </p:spTree>
    <p:extLst>
      <p:ext uri="{BB962C8B-B14F-4D97-AF65-F5344CB8AC3E}">
        <p14:creationId xmlns:p14="http://schemas.microsoft.com/office/powerpoint/2010/main" val="18358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CA0D42-1A56-3789-CF6A-56A25431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z="1000" smtClean="0"/>
              <a:t>19</a:t>
            </a:fld>
            <a:endParaRPr lang="en-US" sz="100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66F4265-2F87-197A-1BB8-0CAB66C515C8}"/>
              </a:ext>
            </a:extLst>
          </p:cNvPr>
          <p:cNvGraphicFramePr/>
          <p:nvPr/>
        </p:nvGraphicFramePr>
        <p:xfrm>
          <a:off x="1209969" y="2061029"/>
          <a:ext cx="979820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D2B10CC-8064-FD56-8683-16D8091404E3}"/>
              </a:ext>
            </a:extLst>
          </p:cNvPr>
          <p:cNvSpPr txBox="1"/>
          <p:nvPr/>
        </p:nvSpPr>
        <p:spPr>
          <a:xfrm>
            <a:off x="1617463" y="3028921"/>
            <a:ext cx="8957074" cy="5539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Y" sz="3000" dirty="0">
                <a:latin typeface="+mj-lt"/>
              </a:rPr>
              <a:t>Gracias por su atención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50AEBF7-781F-2F51-3B08-64F38A3D7A43}"/>
              </a:ext>
            </a:extLst>
          </p:cNvPr>
          <p:cNvSpPr txBox="1"/>
          <p:nvPr/>
        </p:nvSpPr>
        <p:spPr>
          <a:xfrm>
            <a:off x="4583574" y="4502553"/>
            <a:ext cx="3040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/>
              <a:t>amferreiramaia@gmail.com</a:t>
            </a:r>
            <a:endParaRPr lang="es-UY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39902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28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0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2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34">
            <a:extLst>
              <a:ext uri="{FF2B5EF4-FFF2-40B4-BE49-F238E27FC236}">
                <a16:creationId xmlns:a16="http://schemas.microsoft.com/office/drawing/2014/main" id="{C63AB9E1-499E-41EB-A74E-905920CC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2FBA07-32FC-5079-98C4-01CD2AF90B25}"/>
              </a:ext>
            </a:extLst>
          </p:cNvPr>
          <p:cNvSpPr txBox="1"/>
          <p:nvPr/>
        </p:nvSpPr>
        <p:spPr>
          <a:xfrm>
            <a:off x="518046" y="4817294"/>
            <a:ext cx="6857321" cy="1269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La Escuela Universitaria de Tecnología Médica (EUTM)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C8105F3-E865-6E6E-BB0B-179603F72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3" r="4381" b="-2"/>
          <a:stretch/>
        </p:blipFill>
        <p:spPr>
          <a:xfrm>
            <a:off x="561819" y="575779"/>
            <a:ext cx="5389457" cy="37806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B660379-D13E-93C8-0A33-588D8B392C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4" r="16695" b="-1"/>
          <a:stretch/>
        </p:blipFill>
        <p:spPr>
          <a:xfrm>
            <a:off x="6240724" y="571500"/>
            <a:ext cx="5389457" cy="3780696"/>
          </a:xfrm>
          <a:prstGeom prst="rect">
            <a:avLst/>
          </a:prstGeom>
        </p:spPr>
      </p:pic>
      <p:cxnSp>
        <p:nvCxnSpPr>
          <p:cNvPr id="47" name="Straight Connector 36">
            <a:extLst>
              <a:ext uri="{FF2B5EF4-FFF2-40B4-BE49-F238E27FC236}">
                <a16:creationId xmlns:a16="http://schemas.microsoft.com/office/drawing/2014/main" id="{9D5B6F1A-4974-4BCA-8395-D9973EF91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38">
            <a:extLst>
              <a:ext uri="{FF2B5EF4-FFF2-40B4-BE49-F238E27FC236}">
                <a16:creationId xmlns:a16="http://schemas.microsoft.com/office/drawing/2014/main" id="{AE458AAC-F667-498F-A263-A8C7AB4F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0">
            <a:extLst>
              <a:ext uri="{FF2B5EF4-FFF2-40B4-BE49-F238E27FC236}">
                <a16:creationId xmlns:a16="http://schemas.microsoft.com/office/drawing/2014/main" id="{5AADB4C3-95D8-46A5-A7DB-F9BCC920C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4614653"/>
            <a:ext cx="0" cy="1674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BFBF4BA3-346F-63E3-DB62-D3BCBE583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294" y="4758867"/>
            <a:ext cx="1752600" cy="14097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0E8E9B6-2923-F579-7E98-33688A8BD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500" y="4758867"/>
            <a:ext cx="2997200" cy="1409700"/>
          </a:xfrm>
          <a:prstGeom prst="rect">
            <a:avLst/>
          </a:prstGeom>
        </p:spPr>
      </p:pic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9A7D86E2-B63E-43F4-EE93-01318410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26E4063A-369D-B57F-6815-78C1DD04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z="1000" smtClean="0"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0756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98FC3D-3724-14F6-7F80-C176C1535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70" y="653143"/>
            <a:ext cx="9798206" cy="1232825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86F4B0E-5EB9-2EFE-BE10-5F72D53308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973968"/>
              </p:ext>
            </p:extLst>
          </p:nvPr>
        </p:nvGraphicFramePr>
        <p:xfrm>
          <a:off x="1226347" y="2066795"/>
          <a:ext cx="9798206" cy="3962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77839377-CDF8-060F-9FD8-525B235E9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B466D19E-8BD3-FCFE-D342-C80969CB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z="1000" smtClean="0"/>
              <a:t>3</a:t>
            </a:fld>
            <a:endParaRPr lang="en-US" sz="100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372197-B08D-E3BE-B234-C6032727C2DB}"/>
              </a:ext>
            </a:extLst>
          </p:cNvPr>
          <p:cNvSpPr txBox="1"/>
          <p:nvPr/>
        </p:nvSpPr>
        <p:spPr>
          <a:xfrm>
            <a:off x="1226348" y="6329145"/>
            <a:ext cx="9798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Y" sz="1000" dirty="0"/>
              <a:t>Fuente: </a:t>
            </a:r>
            <a:r>
              <a:rPr lang="es-UY" sz="1000" i="0" dirty="0">
                <a:solidFill>
                  <a:srgbClr val="000000"/>
                </a:solidFill>
                <a:effectLst/>
              </a:rPr>
              <a:t>Historias Universitarias de la reseña histórica de la EUTM</a:t>
            </a:r>
            <a:r>
              <a:rPr lang="es-UY" sz="1000" b="1" i="0" dirty="0">
                <a:solidFill>
                  <a:srgbClr val="000000"/>
                </a:solidFill>
                <a:effectLst/>
              </a:rPr>
              <a:t>. </a:t>
            </a:r>
            <a:r>
              <a:rPr lang="es-UY" sz="1000" b="0" i="0" dirty="0">
                <a:solidFill>
                  <a:srgbClr val="000000"/>
                </a:solidFill>
                <a:effectLst/>
              </a:rPr>
              <a:t>Reseña histórica de la EUTM elaborada por el Área de Investigación Histórica del Archivo General de la Universidad de la República (AGU)</a:t>
            </a:r>
            <a:endParaRPr lang="es-UY" sz="1000" dirty="0"/>
          </a:p>
        </p:txBody>
      </p:sp>
    </p:spTree>
    <p:extLst>
      <p:ext uri="{BB962C8B-B14F-4D97-AF65-F5344CB8AC3E}">
        <p14:creationId xmlns:p14="http://schemas.microsoft.com/office/powerpoint/2010/main" val="304553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1709D0-5946-5D25-6E6C-3DDD3C8E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z="1000" smtClean="0"/>
              <a:t>4</a:t>
            </a:fld>
            <a:endParaRPr lang="en-US" sz="1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F4EA14-37EB-B3EA-16BF-5376C21AF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70" y="653143"/>
            <a:ext cx="9798206" cy="1232825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923A04F7-09D0-88FA-1F78-3B3BE16D9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05861"/>
              </p:ext>
            </p:extLst>
          </p:nvPr>
        </p:nvGraphicFramePr>
        <p:xfrm>
          <a:off x="1209970" y="2054268"/>
          <a:ext cx="9814583" cy="4241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A3C82CC4-A0F4-77B9-C115-A5318204BBE4}"/>
              </a:ext>
            </a:extLst>
          </p:cNvPr>
          <p:cNvSpPr txBox="1"/>
          <p:nvPr/>
        </p:nvSpPr>
        <p:spPr>
          <a:xfrm>
            <a:off x="1226348" y="6329145"/>
            <a:ext cx="9798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Y" sz="1000" dirty="0"/>
              <a:t>Fuente: </a:t>
            </a:r>
            <a:r>
              <a:rPr lang="es-UY" sz="1000" i="0" dirty="0">
                <a:solidFill>
                  <a:srgbClr val="000000"/>
                </a:solidFill>
                <a:effectLst/>
              </a:rPr>
              <a:t>Historias Universitarias de la reseña histórica de la EUTM</a:t>
            </a:r>
            <a:r>
              <a:rPr lang="es-UY" sz="1000" b="1" i="0" dirty="0">
                <a:solidFill>
                  <a:srgbClr val="000000"/>
                </a:solidFill>
                <a:effectLst/>
              </a:rPr>
              <a:t>. </a:t>
            </a:r>
            <a:r>
              <a:rPr lang="es-UY" sz="1000" b="0" i="0" dirty="0">
                <a:solidFill>
                  <a:srgbClr val="000000"/>
                </a:solidFill>
                <a:effectLst/>
              </a:rPr>
              <a:t>Reseña histórica de la EUTM elaborada por el Área de Investigación Histórica del Archivo General de la Universidad de la República (AGU)</a:t>
            </a:r>
            <a:endParaRPr lang="es-UY" sz="1000" dirty="0"/>
          </a:p>
        </p:txBody>
      </p:sp>
    </p:spTree>
    <p:extLst>
      <p:ext uri="{BB962C8B-B14F-4D97-AF65-F5344CB8AC3E}">
        <p14:creationId xmlns:p14="http://schemas.microsoft.com/office/powerpoint/2010/main" val="3777356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02634E-BC1B-9815-A621-A89019F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CA0D42-1A56-3789-CF6A-56A25431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z="1000" smtClean="0"/>
              <a:t>5</a:t>
            </a:fld>
            <a:endParaRPr lang="en-US" sz="10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87B7CA7-2055-BE60-83ED-AEE7F10C1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70" y="653143"/>
            <a:ext cx="9798206" cy="1232825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66F4265-2F87-197A-1BB8-0CAB66C51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700525"/>
              </p:ext>
            </p:extLst>
          </p:nvPr>
        </p:nvGraphicFramePr>
        <p:xfrm>
          <a:off x="1209969" y="2061029"/>
          <a:ext cx="979820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BF2C5D4E-5323-C828-5A38-7B92551E7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182837"/>
              </p:ext>
            </p:extLst>
          </p:nvPr>
        </p:nvGraphicFramePr>
        <p:xfrm>
          <a:off x="1209969" y="2707360"/>
          <a:ext cx="9798205" cy="3497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86106F9B-F7F0-0FED-841C-5BD4BC865B2E}"/>
              </a:ext>
            </a:extLst>
          </p:cNvPr>
          <p:cNvSpPr/>
          <p:nvPr/>
        </p:nvSpPr>
        <p:spPr>
          <a:xfrm>
            <a:off x="6096000" y="5436296"/>
            <a:ext cx="4912174" cy="425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364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1B5B17-C570-F0A7-8C1D-B959A737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B7442B-467A-010E-F936-96E5B9E8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z="1000" smtClean="0"/>
              <a:t>6</a:t>
            </a:fld>
            <a:endParaRPr lang="en-US" sz="1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22E93E-8462-290D-8F30-D858F05DC361}"/>
              </a:ext>
            </a:extLst>
          </p:cNvPr>
          <p:cNvSpPr txBox="1"/>
          <p:nvPr/>
        </p:nvSpPr>
        <p:spPr>
          <a:xfrm>
            <a:off x="3482236" y="977031"/>
            <a:ext cx="5248553" cy="5539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UY" sz="3000" dirty="0">
                <a:latin typeface="+mj-lt"/>
              </a:rPr>
              <a:t>Carrera: Registros Médicos</a:t>
            </a:r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A7D41926-99EB-F031-1182-FCDFDCCFC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9719035"/>
              </p:ext>
            </p:extLst>
          </p:nvPr>
        </p:nvGraphicFramePr>
        <p:xfrm>
          <a:off x="475783" y="2154477"/>
          <a:ext cx="11249546" cy="3544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5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1B5B17-C570-F0A7-8C1D-B959A737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B7442B-467A-010E-F936-96E5B9E8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z="1000" smtClean="0"/>
              <a:t>7</a:t>
            </a:fld>
            <a:endParaRPr lang="en-US" sz="1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22E93E-8462-290D-8F30-D858F05DC361}"/>
              </a:ext>
            </a:extLst>
          </p:cNvPr>
          <p:cNvSpPr txBox="1"/>
          <p:nvPr/>
        </p:nvSpPr>
        <p:spPr>
          <a:xfrm>
            <a:off x="3482236" y="977031"/>
            <a:ext cx="5248553" cy="5539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UY" sz="3000" dirty="0">
                <a:latin typeface="+mj-lt"/>
              </a:rPr>
              <a:t>Carrera: Registros Médicos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5EDEB1A-4A49-4232-747F-DD105A751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679636"/>
              </p:ext>
            </p:extLst>
          </p:nvPr>
        </p:nvGraphicFramePr>
        <p:xfrm>
          <a:off x="707795" y="2551837"/>
          <a:ext cx="10797434" cy="332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6832014-645F-61F8-B635-9834602DA99B}"/>
              </a:ext>
            </a:extLst>
          </p:cNvPr>
          <p:cNvCxnSpPr>
            <a:cxnSpLocks/>
          </p:cNvCxnSpPr>
          <p:nvPr/>
        </p:nvCxnSpPr>
        <p:spPr>
          <a:xfrm>
            <a:off x="6106512" y="3194137"/>
            <a:ext cx="0" cy="30814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19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9429B4-CC07-3F22-DEDF-D419910D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46628F-A001-D37B-1CD5-F15344D1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z="1000" smtClean="0"/>
              <a:t>8</a:t>
            </a:fld>
            <a:endParaRPr lang="en-US" sz="1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939C9D-8020-6839-5318-644B146DC82D}"/>
              </a:ext>
            </a:extLst>
          </p:cNvPr>
          <p:cNvSpPr txBox="1"/>
          <p:nvPr/>
        </p:nvSpPr>
        <p:spPr>
          <a:xfrm>
            <a:off x="2768254" y="977031"/>
            <a:ext cx="6667210" cy="5539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UY" sz="3000" dirty="0">
                <a:latin typeface="+mj-lt"/>
              </a:rPr>
              <a:t>Licenciatura en Registros Médicos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D0CB5D1-8BF1-9C48-4E83-9BAD5A4994C2}"/>
              </a:ext>
            </a:extLst>
          </p:cNvPr>
          <p:cNvGrpSpPr/>
          <p:nvPr/>
        </p:nvGrpSpPr>
        <p:grpSpPr>
          <a:xfrm>
            <a:off x="697283" y="1989321"/>
            <a:ext cx="10797434" cy="599625"/>
            <a:chOff x="0" y="6916"/>
            <a:chExt cx="10797434" cy="59962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ectángulo redondeado 7">
              <a:extLst>
                <a:ext uri="{FF2B5EF4-FFF2-40B4-BE49-F238E27FC236}">
                  <a16:creationId xmlns:a16="http://schemas.microsoft.com/office/drawing/2014/main" id="{F68F54DE-7539-B04B-751B-C1E7DDAE4762}"/>
                </a:ext>
              </a:extLst>
            </p:cNvPr>
            <p:cNvSpPr/>
            <p:nvPr/>
          </p:nvSpPr>
          <p:spPr>
            <a:xfrm>
              <a:off x="0" y="6916"/>
              <a:ext cx="10797434" cy="59962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6BC6544-9E35-4D37-82A1-2F133EB95C12}"/>
                </a:ext>
              </a:extLst>
            </p:cNvPr>
            <p:cNvSpPr txBox="1"/>
            <p:nvPr/>
          </p:nvSpPr>
          <p:spPr>
            <a:xfrm>
              <a:off x="29271" y="36187"/>
              <a:ext cx="10738892" cy="5410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UY" sz="2500" kern="1200" dirty="0"/>
                <a:t>Competencias y Funciones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1CD7DFC-99FD-06D8-78CB-7ED1FF10BC29}"/>
              </a:ext>
            </a:extLst>
          </p:cNvPr>
          <p:cNvGrpSpPr/>
          <p:nvPr/>
        </p:nvGrpSpPr>
        <p:grpSpPr>
          <a:xfrm>
            <a:off x="668012" y="2708618"/>
            <a:ext cx="10826705" cy="3568813"/>
            <a:chOff x="-29271" y="-246598"/>
            <a:chExt cx="10826705" cy="3568813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C979A42-19A0-50E1-7F25-DE03B4B4FAD9}"/>
                </a:ext>
              </a:extLst>
            </p:cNvPr>
            <p:cNvSpPr/>
            <p:nvPr/>
          </p:nvSpPr>
          <p:spPr>
            <a:xfrm>
              <a:off x="0" y="156843"/>
              <a:ext cx="10797434" cy="31653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2B479A2B-2C3E-B10C-DC35-6DD799977357}"/>
                </a:ext>
              </a:extLst>
            </p:cNvPr>
            <p:cNvSpPr txBox="1"/>
            <p:nvPr/>
          </p:nvSpPr>
          <p:spPr>
            <a:xfrm>
              <a:off x="-29271" y="-246598"/>
              <a:ext cx="10797434" cy="3568813"/>
            </a:xfrm>
            <a:prstGeom prst="rect">
              <a:avLst/>
            </a:prstGeom>
            <a:solidFill>
              <a:schemeClr val="bg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819" tIns="31750" rIns="177800" bIns="31750" numCol="1" spcCol="1270" anchor="t" anchorCtr="0">
              <a:noAutofit/>
            </a:bodyPr>
            <a:lstStyle/>
            <a:p>
              <a:pPr marL="342900" lvl="1" indent="-342900" algn="l" defTabSz="889000">
                <a:lnSpc>
                  <a:spcPct val="15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-"/>
              </a:pPr>
              <a:r>
                <a:rPr lang="es-UY" sz="2000" dirty="0"/>
                <a:t>Manejo y custodia de la historia clínica</a:t>
              </a:r>
            </a:p>
            <a:p>
              <a:pPr marL="342900" lvl="1" indent="-342900" algn="l" defTabSz="889000">
                <a:lnSpc>
                  <a:spcPct val="15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-"/>
              </a:pPr>
              <a:r>
                <a:rPr lang="es-UY" sz="2000" dirty="0"/>
                <a:t>Registro de pacientes en la admisión (ingreso, transferencia, egreso) a la hospitalización, y mantenimiento del censo diario de pacientes hospitalizados.</a:t>
              </a:r>
            </a:p>
            <a:p>
              <a:pPr marL="342900" lvl="1" indent="-342900" algn="l" defTabSz="889000">
                <a:lnSpc>
                  <a:spcPct val="15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-"/>
              </a:pPr>
              <a:r>
                <a:rPr lang="es-UY" sz="2000" dirty="0"/>
                <a:t>Registro de pacientes en las consultas ambulatorias y en la coordinación quirúrgica</a:t>
              </a:r>
            </a:p>
            <a:p>
              <a:pPr marL="342900" lvl="1" indent="-342900" algn="l" defTabSz="889000">
                <a:lnSpc>
                  <a:spcPct val="15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-"/>
              </a:pPr>
              <a:r>
                <a:rPr lang="es-UY" sz="2000" dirty="0"/>
                <a:t>Estadísticas asistenciales (en los diferentes niveles de atención)</a:t>
              </a:r>
            </a:p>
            <a:p>
              <a:pPr marL="342900" lvl="1" indent="-342900" algn="l" defTabSz="889000">
                <a:lnSpc>
                  <a:spcPct val="15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-"/>
              </a:pPr>
              <a:r>
                <a:rPr lang="es-UY" sz="2000" dirty="0"/>
                <a:t>Codificación de egresos hospitalarios</a:t>
              </a:r>
            </a:p>
            <a:p>
              <a:pPr marL="342900" lvl="1" indent="-342900" algn="l" defTabSz="889000">
                <a:lnSpc>
                  <a:spcPct val="15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-"/>
              </a:pPr>
              <a:r>
                <a:rPr lang="es-UY" sz="2000" dirty="0"/>
                <a:t>Apoyo en las auditorías médicas</a:t>
              </a:r>
            </a:p>
            <a:p>
              <a:pPr marL="228600" lvl="1" indent="-228600" algn="l" defTabSz="889000">
                <a:lnSpc>
                  <a:spcPct val="150000"/>
                </a:lnSpc>
                <a:spcBef>
                  <a:spcPct val="0"/>
                </a:spcBef>
                <a:spcAft>
                  <a:spcPct val="20000"/>
                </a:spcAft>
                <a:buFontTx/>
                <a:buNone/>
              </a:pPr>
              <a:endParaRPr lang="es-UY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46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5BA89A-25DC-7196-AF4F-977F5228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z="1000" smtClean="0"/>
              <a:t>9</a:t>
            </a:fld>
            <a:endParaRPr lang="en-US" sz="1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EFF50CE-E34D-1D09-73B8-3C923E8021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1670" y="3339667"/>
            <a:ext cx="2421226" cy="17359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C7FB8E4-63B7-761A-1736-E2FB6B699D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2196" y="1908269"/>
            <a:ext cx="2354737" cy="132306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264FC48-89B7-DEFE-DABD-749704F4D8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3335" y="4280301"/>
            <a:ext cx="2723952" cy="1986214"/>
          </a:xfrm>
          <a:prstGeom prst="rect">
            <a:avLst/>
          </a:prstGeom>
        </p:spPr>
      </p:pic>
      <p:sp>
        <p:nvSpPr>
          <p:cNvPr id="12" name="Flecha: doblada 16">
            <a:extLst>
              <a:ext uri="{FF2B5EF4-FFF2-40B4-BE49-F238E27FC236}">
                <a16:creationId xmlns:a16="http://schemas.microsoft.com/office/drawing/2014/main" id="{ECBDAF33-0583-8A2B-AC7D-5B696D393A02}"/>
              </a:ext>
            </a:extLst>
          </p:cNvPr>
          <p:cNvSpPr/>
          <p:nvPr/>
        </p:nvSpPr>
        <p:spPr>
          <a:xfrm>
            <a:off x="2923560" y="3509336"/>
            <a:ext cx="1046922" cy="754959"/>
          </a:xfrm>
          <a:prstGeom prst="ben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  <p:sp>
        <p:nvSpPr>
          <p:cNvPr id="14" name="Flecha: doblada 18">
            <a:extLst>
              <a:ext uri="{FF2B5EF4-FFF2-40B4-BE49-F238E27FC236}">
                <a16:creationId xmlns:a16="http://schemas.microsoft.com/office/drawing/2014/main" id="{183FFE80-B604-F362-94C7-C506F34250F4}"/>
              </a:ext>
            </a:extLst>
          </p:cNvPr>
          <p:cNvSpPr/>
          <p:nvPr/>
        </p:nvSpPr>
        <p:spPr>
          <a:xfrm>
            <a:off x="5515973" y="2416089"/>
            <a:ext cx="1046922" cy="754959"/>
          </a:xfrm>
          <a:prstGeom prst="ben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  <p:sp>
        <p:nvSpPr>
          <p:cNvPr id="15" name="Flecha: doblada 19">
            <a:extLst>
              <a:ext uri="{FF2B5EF4-FFF2-40B4-BE49-F238E27FC236}">
                <a16:creationId xmlns:a16="http://schemas.microsoft.com/office/drawing/2014/main" id="{B77A2895-E8C6-4F0D-0D30-8C28A03EA1C2}"/>
              </a:ext>
            </a:extLst>
          </p:cNvPr>
          <p:cNvSpPr/>
          <p:nvPr/>
        </p:nvSpPr>
        <p:spPr>
          <a:xfrm>
            <a:off x="8238681" y="1125714"/>
            <a:ext cx="1046922" cy="754959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80F2AB4-E492-3EF2-A0C9-8ED120114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4313" y="538222"/>
            <a:ext cx="1853852" cy="1575268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5D6E545-763B-B5E8-D9C1-3B57CDC2725F}"/>
              </a:ext>
            </a:extLst>
          </p:cNvPr>
          <p:cNvSpPr txBox="1"/>
          <p:nvPr/>
        </p:nvSpPr>
        <p:spPr>
          <a:xfrm>
            <a:off x="1043835" y="961175"/>
            <a:ext cx="5939446" cy="5539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UY" sz="3000" dirty="0">
                <a:latin typeface="+mj-lt"/>
              </a:rPr>
              <a:t>Evolución de la Historia Clínica</a:t>
            </a:r>
          </a:p>
        </p:txBody>
      </p:sp>
    </p:spTree>
    <p:extLst>
      <p:ext uri="{BB962C8B-B14F-4D97-AF65-F5344CB8AC3E}">
        <p14:creationId xmlns:p14="http://schemas.microsoft.com/office/powerpoint/2010/main" val="116128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Alignment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4849</TotalTime>
  <Words>1130</Words>
  <Application>Microsoft Macintosh PowerPoint</Application>
  <PresentationFormat>Panorámica</PresentationFormat>
  <Paragraphs>93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Batang</vt:lpstr>
      <vt:lpstr>Arial</vt:lpstr>
      <vt:lpstr>Avenir Next LT Pro Light</vt:lpstr>
      <vt:lpstr>Calibri</vt:lpstr>
      <vt:lpstr>Letra del sistema regular</vt:lpstr>
      <vt:lpstr>AlignmentVTI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Alicia Ferreira Maia</dc:creator>
  <cp:lastModifiedBy>Alicia Ferreira Maia</cp:lastModifiedBy>
  <cp:revision>2</cp:revision>
  <dcterms:created xsi:type="dcterms:W3CDTF">2022-12-06T17:31:48Z</dcterms:created>
  <dcterms:modified xsi:type="dcterms:W3CDTF">2022-12-10T02:20:56Z</dcterms:modified>
</cp:coreProperties>
</file>