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bin" ContentType="application/vnd.openxmlformats-officedocument.oleObject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1" r:id="rId2"/>
    <p:sldMasterId id="2147483683" r:id="rId3"/>
    <p:sldMasterId id="2147483685" r:id="rId4"/>
  </p:sldMasterIdLst>
  <p:notesMasterIdLst>
    <p:notesMasterId r:id="rId15"/>
  </p:notesMasterIdLst>
  <p:sldIdLst>
    <p:sldId id="260" r:id="rId5"/>
    <p:sldId id="1160" r:id="rId6"/>
    <p:sldId id="263" r:id="rId7"/>
    <p:sldId id="1159" r:id="rId8"/>
    <p:sldId id="1161" r:id="rId9"/>
    <p:sldId id="1162" r:id="rId10"/>
    <p:sldId id="1163" r:id="rId11"/>
    <p:sldId id="1165" r:id="rId12"/>
    <p:sldId id="1164" r:id="rId13"/>
    <p:sldId id="1154" r:id="rId14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EEB9"/>
    <a:srgbClr val="FFDE75"/>
    <a:srgbClr val="D6A300"/>
    <a:srgbClr val="000000"/>
    <a:srgbClr val="0067B4"/>
    <a:srgbClr val="FF3B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91" autoAdjust="0"/>
  </p:normalViewPr>
  <p:slideViewPr>
    <p:cSldViewPr snapToGrid="0">
      <p:cViewPr>
        <p:scale>
          <a:sx n="75" d="100"/>
          <a:sy n="75" d="100"/>
        </p:scale>
        <p:origin x="-124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CC3E86-84A7-4CD0-8A1A-E63AA22741ED}" type="datetimeFigureOut">
              <a:rPr lang="es-CL" smtClean="0"/>
              <a:pPr/>
              <a:t>01-11-2018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CL"/>
              <a:t>Editar los estilos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  <a:endParaRPr lang="es-C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A81DFA-E783-40CB-8634-884E55B23E34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53172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pPr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391745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0FFEC-1377-48BC-A97A-B0D2BB723408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88512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pPr/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581705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pPr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178654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pPr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60083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pPr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647120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pPr/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702333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pPr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445622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pPr/>
              <a:t>8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165271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pPr/>
              <a:t>9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84243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4.v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6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xmlns="" id="{6BE9BA05-0B29-4EDC-AC41-3BEB59306BA0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3616274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72" name="Diapositiva de think-cell" r:id="rId3" imgW="360" imgH="360" progId="">
              <p:embed/>
            </p:oleObj>
          </a:graphicData>
        </a:graphic>
      </p:graphicFrame>
      <p:sp>
        <p:nvSpPr>
          <p:cNvPr id="4" name="McK 2. Slide 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56713" y="224060"/>
            <a:ext cx="726786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3" name="195 Marcador de número de diapositiva">
            <a:extLst>
              <a:ext uri="{FF2B5EF4-FFF2-40B4-BE49-F238E27FC236}">
                <a16:creationId xmlns:a16="http://schemas.microsoft.com/office/drawing/2014/main" xmlns="" id="{37FDE452-4366-4E41-B31C-3C8971D71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3492" y="660910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53267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95EAB-8E1B-4718-BEFF-978AD83BC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70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6028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xmlns="" id="{6BE9BA05-0B29-4EDC-AC41-3BEB59306BA0}"/>
              </a:ext>
            </a:extLst>
          </p:cNvPr>
          <p:cNvGraphicFramePr>
            <a:graphicFrameLocks noChangeAspect="1"/>
          </p:cNvGraphicFramePr>
          <p:nvPr userDrawn="1"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220" name="Diapositiva de think-cell" r:id="rId3" imgW="360" imgH="360" progId="">
              <p:embed/>
            </p:oleObj>
          </a:graphicData>
        </a:graphic>
      </p:graphicFrame>
      <p:sp>
        <p:nvSpPr>
          <p:cNvPr id="4" name="McK 2. Slide 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56713" y="224060"/>
            <a:ext cx="726786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3" name="195 Marcador de número de diapositiva">
            <a:extLst>
              <a:ext uri="{FF2B5EF4-FFF2-40B4-BE49-F238E27FC236}">
                <a16:creationId xmlns:a16="http://schemas.microsoft.com/office/drawing/2014/main" xmlns="" id="{37FDE452-4366-4E41-B31C-3C8971D71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3492" y="660910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02650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xmlns="" id="{6BE9BA05-0B29-4EDC-AC41-3BEB59306BA0}"/>
              </a:ext>
            </a:extLst>
          </p:cNvPr>
          <p:cNvGraphicFramePr>
            <a:graphicFrameLocks noChangeAspect="1"/>
          </p:cNvGraphicFramePr>
          <p:nvPr userDrawn="1">
            <p:extLst/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p:oleObj spid="_x0000_s6268" name="Diapositiva de think-cell" r:id="rId3" imgW="360" imgH="360" progId="">
              <p:embed/>
            </p:oleObj>
          </a:graphicData>
        </a:graphic>
      </p:graphicFrame>
      <p:sp>
        <p:nvSpPr>
          <p:cNvPr id="4" name="McK 2. Slide 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56713" y="224062"/>
            <a:ext cx="726786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3" name="195 Marcador de número de diapositiva">
            <a:extLst>
              <a:ext uri="{FF2B5EF4-FFF2-40B4-BE49-F238E27FC236}">
                <a16:creationId xmlns:a16="http://schemas.microsoft.com/office/drawing/2014/main" xmlns="" id="{37FDE452-4366-4E41-B31C-3C8971D71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3492" y="660910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87221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file:///\\localhost\Users\CDEB\Pictures\3.png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file:///\\localhost\Users\CDEB\Pictures\1.png" TargetMode="Externa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3.v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5.vml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805579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p:oleObj spid="_x0000_s1148" name="Diapositiva de think-cell" r:id="rId5" imgW="360" imgH="360" progId="">
              <p:embed/>
            </p:oleObj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5" y="1990667"/>
            <a:ext cx="4389768" cy="12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CL" noProof="0"/>
              <a:t>Click to edit Master text styles</a:t>
            </a:r>
          </a:p>
          <a:p>
            <a:pPr lvl="1"/>
            <a:r>
              <a:rPr lang="es-CL" noProof="0"/>
              <a:t>Second level</a:t>
            </a:r>
          </a:p>
          <a:p>
            <a:pPr lvl="2"/>
            <a:r>
              <a:rPr lang="es-CL" noProof="0"/>
              <a:t>Third level</a:t>
            </a:r>
          </a:p>
          <a:p>
            <a:pPr lvl="3"/>
            <a:r>
              <a:rPr lang="es-CL" noProof="0"/>
              <a:t>Fourth level</a:t>
            </a:r>
          </a:p>
          <a:p>
            <a:pPr lvl="4"/>
            <a:r>
              <a:rPr lang="es-CL" noProof="0"/>
              <a:t>Fifth level</a:t>
            </a:r>
            <a:endParaRPr lang="es-CL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545247" y="223340"/>
            <a:ext cx="726786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88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CL" sz="1400">
                <a:solidFill>
                  <a:srgbClr val="808080"/>
                </a:solidFill>
              </a:rPr>
              <a:t>TRACKER</a:t>
            </a:r>
            <a:endParaRPr lang="es-CL" sz="1400" dirty="0">
              <a:solidFill>
                <a:srgbClr val="808080"/>
              </a:solidFill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8" y="542615"/>
            <a:ext cx="8794113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>
                <a:solidFill>
                  <a:srgbClr val="808080"/>
                </a:solidFill>
                <a:latin typeface="Arial"/>
              </a:rPr>
              <a:t>Unit of measure</a:t>
            </a:r>
            <a:endParaRPr lang="es-CL" sz="14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21489" y="6503346"/>
            <a:ext cx="7692622" cy="288318"/>
            <a:chOff x="75" y="4015"/>
            <a:chExt cx="4749" cy="178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4015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CL" sz="900">
                  <a:solidFill>
                    <a:srgbClr val="33448D"/>
                  </a:solidFill>
                  <a:latin typeface="Arial"/>
                </a:rPr>
                <a:t>1 Footnote</a:t>
              </a:r>
              <a:endParaRPr lang="es-CL" sz="900" dirty="0">
                <a:solidFill>
                  <a:srgbClr val="33448D"/>
                </a:solidFill>
                <a:latin typeface="Arial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106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s-CL" sz="900">
                  <a:solidFill>
                    <a:srgbClr val="33448D"/>
                  </a:solidFill>
                </a:rPr>
                <a:t>SOURCE: Source</a:t>
              </a:r>
              <a:endParaRPr lang="es-CL" sz="900" dirty="0">
                <a:solidFill>
                  <a:srgbClr val="33448D"/>
                </a:solidFill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 b="1">
                  <a:solidFill>
                    <a:srgbClr val="33448D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>
                  <a:solidFill>
                    <a:srgbClr val="808080"/>
                  </a:solidFill>
                </a:rPr>
                <a:t>Unit of measure</a:t>
              </a:r>
              <a:endParaRPr lang="es-CL" sz="1600" dirty="0">
                <a:solidFill>
                  <a:srgbClr val="808080"/>
                </a:solidFill>
              </a:endParaRPr>
            </a:p>
          </p:txBody>
        </p:sp>
      </p:grpSp>
      <p:sp>
        <p:nvSpPr>
          <p:cNvPr id="20" name="AutoShape 35"/>
          <p:cNvSpPr>
            <a:spLocks noChangeArrowheads="1"/>
          </p:cNvSpPr>
          <p:nvPr/>
        </p:nvSpPr>
        <p:spPr bwMode="gray">
          <a:xfrm>
            <a:off x="0" y="831517"/>
            <a:ext cx="7614176" cy="45719"/>
          </a:xfrm>
          <a:prstGeom prst="roundRect">
            <a:avLst>
              <a:gd name="adj" fmla="val 11644"/>
            </a:avLst>
          </a:prstGeom>
          <a:solidFill>
            <a:srgbClr val="0067B4"/>
          </a:solidFill>
          <a:ln>
            <a:solidFill>
              <a:srgbClr val="0067B4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3296" tIns="46648" rIns="93296" bIns="46648" numCol="1" anchor="ctr" anchorCtr="0" compatLnSpc="1">
            <a:prstTxWarp prst="textNoShape">
              <a:avLst/>
            </a:prstTxWarp>
          </a:bodyPr>
          <a:lstStyle/>
          <a:p>
            <a:pPr algn="ctr"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Rectangle 551"/>
          <p:cNvSpPr>
            <a:spLocks noChangeArrowheads="1"/>
          </p:cNvSpPr>
          <p:nvPr/>
        </p:nvSpPr>
        <p:spPr bwMode="auto">
          <a:xfrm>
            <a:off x="-1" y="6644265"/>
            <a:ext cx="9164899" cy="213736"/>
          </a:xfrm>
          <a:prstGeom prst="rect">
            <a:avLst/>
          </a:prstGeom>
          <a:solidFill>
            <a:srgbClr val="0067B4"/>
          </a:solidFill>
          <a:ln>
            <a:noFill/>
          </a:ln>
          <a:extLst/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</a:bodyPr>
          <a:lstStyle/>
          <a:p>
            <a:pPr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600" dirty="0">
              <a:solidFill>
                <a:srgbClr val="33448D"/>
              </a:solidFill>
            </a:endParaRPr>
          </a:p>
        </p:txBody>
      </p:sp>
      <p:sp>
        <p:nvSpPr>
          <p:cNvPr id="23" name="19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73492" y="660910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6E1703-9EAA-4B88-9B3C-2395CA1E410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4620" y="-15570"/>
            <a:ext cx="959380" cy="8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568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7" r:id="rId2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1900" b="1" baseline="0">
          <a:solidFill>
            <a:srgbClr val="0067B4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8F91D8EE-5A2D-41F4-8A78-6F1488BD9F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dirty="0">
              <a:solidFill>
                <a:srgbClr val="FFFFFF"/>
              </a:solidFill>
              <a:latin typeface="Calibri" pitchFamily="-60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C513FA5B-2768-4084-B936-441E2F2269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66863" y="3333750"/>
            <a:ext cx="1481137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dirty="0">
              <a:solidFill>
                <a:srgbClr val="FFFFFF"/>
              </a:solidFill>
              <a:latin typeface="Calibri" pitchFamily="-60" charset="0"/>
            </a:endParaRP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xmlns="" id="{6CCE0E19-B09D-462B-ADFE-C0E5B65C25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49F52C9C-D0A2-48FF-B7A4-D3B1DAA294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dirty="0">
              <a:solidFill>
                <a:srgbClr val="FFFFFF"/>
              </a:solidFill>
              <a:latin typeface="Calibri" pitchFamily="-60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F3781D71-AC81-4E40-90B9-C994E35E6B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66863" y="0"/>
            <a:ext cx="1481137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dirty="0">
              <a:solidFill>
                <a:srgbClr val="FFFFFF"/>
              </a:solidFill>
              <a:latin typeface="Calibri" pitchFamily="-60" charset="0"/>
            </a:endParaRPr>
          </a:p>
        </p:txBody>
      </p:sp>
      <p:pic>
        <p:nvPicPr>
          <p:cNvPr id="1031" name="1.png" descr="/Users/CDEB/Pictures/1.png">
            <a:extLst>
              <a:ext uri="{FF2B5EF4-FFF2-40B4-BE49-F238E27FC236}">
                <a16:creationId xmlns:a16="http://schemas.microsoft.com/office/drawing/2014/main" xmlns="" id="{33DC4EEB-2BED-4E79-823B-1326D13B4D1F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6863" y="3430588"/>
            <a:ext cx="1384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3.png" descr="/Users/CDEB/Pictures/3.png">
            <a:extLst>
              <a:ext uri="{FF2B5EF4-FFF2-40B4-BE49-F238E27FC236}">
                <a16:creationId xmlns:a16="http://schemas.microsoft.com/office/drawing/2014/main" xmlns="" id="{D1395D68-2C6D-41B4-AB39-ACFB6011738F}"/>
              </a:ext>
            </a:extLst>
          </p:cNvPr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6863" y="6400800"/>
            <a:ext cx="20716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85728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/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p:oleObj spid="_x0000_s3196" name="Diapositiva de think-cell" r:id="rId4" imgW="360" imgH="360" progId="">
              <p:embed/>
            </p:oleObj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5" y="1990667"/>
            <a:ext cx="4389768" cy="12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CL" noProof="0"/>
              <a:t>Click to edit Master text styles</a:t>
            </a:r>
          </a:p>
          <a:p>
            <a:pPr lvl="1"/>
            <a:r>
              <a:rPr lang="es-CL" noProof="0"/>
              <a:t>Second level</a:t>
            </a:r>
          </a:p>
          <a:p>
            <a:pPr lvl="2"/>
            <a:r>
              <a:rPr lang="es-CL" noProof="0"/>
              <a:t>Third level</a:t>
            </a:r>
          </a:p>
          <a:p>
            <a:pPr lvl="3"/>
            <a:r>
              <a:rPr lang="es-CL" noProof="0"/>
              <a:t>Fourth level</a:t>
            </a:r>
          </a:p>
          <a:p>
            <a:pPr lvl="4"/>
            <a:r>
              <a:rPr lang="es-CL" noProof="0"/>
              <a:t>Fifth level</a:t>
            </a:r>
            <a:endParaRPr lang="es-CL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545247" y="223340"/>
            <a:ext cx="726786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88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CL" sz="1400">
                <a:solidFill>
                  <a:srgbClr val="808080"/>
                </a:solidFill>
              </a:rPr>
              <a:t>TRACKER</a:t>
            </a:r>
            <a:endParaRPr lang="es-CL" sz="1400" dirty="0">
              <a:solidFill>
                <a:srgbClr val="808080"/>
              </a:solidFill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8" y="542615"/>
            <a:ext cx="8794113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>
                <a:solidFill>
                  <a:srgbClr val="808080"/>
                </a:solidFill>
                <a:latin typeface="Arial"/>
              </a:rPr>
              <a:t>Unit of measure</a:t>
            </a:r>
            <a:endParaRPr lang="es-CL" sz="14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21489" y="6503346"/>
            <a:ext cx="7692622" cy="288318"/>
            <a:chOff x="75" y="4015"/>
            <a:chExt cx="4749" cy="178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4015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CL" sz="900">
                  <a:solidFill>
                    <a:srgbClr val="33448D"/>
                  </a:solidFill>
                  <a:latin typeface="Arial"/>
                </a:rPr>
                <a:t>1 Footnote</a:t>
              </a:r>
              <a:endParaRPr lang="es-CL" sz="900" dirty="0">
                <a:solidFill>
                  <a:srgbClr val="33448D"/>
                </a:solidFill>
                <a:latin typeface="Arial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106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s-CL" sz="900">
                  <a:solidFill>
                    <a:srgbClr val="33448D"/>
                  </a:solidFill>
                </a:rPr>
                <a:t>SOURCE: Source</a:t>
              </a:r>
              <a:endParaRPr lang="es-CL" sz="900" dirty="0">
                <a:solidFill>
                  <a:srgbClr val="33448D"/>
                </a:solidFill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 b="1">
                  <a:solidFill>
                    <a:srgbClr val="33448D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>
                  <a:solidFill>
                    <a:srgbClr val="808080"/>
                  </a:solidFill>
                </a:rPr>
                <a:t>Unit of measure</a:t>
              </a:r>
              <a:endParaRPr lang="es-CL" sz="1600" dirty="0">
                <a:solidFill>
                  <a:srgbClr val="808080"/>
                </a:solidFill>
              </a:endParaRPr>
            </a:p>
          </p:txBody>
        </p:sp>
      </p:grpSp>
      <p:sp>
        <p:nvSpPr>
          <p:cNvPr id="20" name="AutoShape 35"/>
          <p:cNvSpPr>
            <a:spLocks noChangeArrowheads="1"/>
          </p:cNvSpPr>
          <p:nvPr/>
        </p:nvSpPr>
        <p:spPr bwMode="gray">
          <a:xfrm>
            <a:off x="0" y="831517"/>
            <a:ext cx="7614176" cy="45719"/>
          </a:xfrm>
          <a:prstGeom prst="roundRect">
            <a:avLst>
              <a:gd name="adj" fmla="val 11644"/>
            </a:avLst>
          </a:prstGeom>
          <a:solidFill>
            <a:srgbClr val="0067B4"/>
          </a:solidFill>
          <a:ln>
            <a:solidFill>
              <a:srgbClr val="0067B4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3296" tIns="46648" rIns="93296" bIns="46648" numCol="1" anchor="ctr" anchorCtr="0" compatLnSpc="1">
            <a:prstTxWarp prst="textNoShape">
              <a:avLst/>
            </a:prstTxWarp>
          </a:bodyPr>
          <a:lstStyle/>
          <a:p>
            <a:pPr algn="ctr"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Rectangle 551"/>
          <p:cNvSpPr>
            <a:spLocks noChangeArrowheads="1"/>
          </p:cNvSpPr>
          <p:nvPr/>
        </p:nvSpPr>
        <p:spPr bwMode="auto">
          <a:xfrm>
            <a:off x="-1" y="6644265"/>
            <a:ext cx="9164899" cy="213736"/>
          </a:xfrm>
          <a:prstGeom prst="rect">
            <a:avLst/>
          </a:prstGeom>
          <a:solidFill>
            <a:srgbClr val="0067B4"/>
          </a:solidFill>
          <a:ln>
            <a:noFill/>
          </a:ln>
          <a:extLst/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</a:bodyPr>
          <a:lstStyle/>
          <a:p>
            <a:pPr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600" dirty="0">
              <a:solidFill>
                <a:srgbClr val="33448D"/>
              </a:solidFill>
            </a:endParaRPr>
          </a:p>
        </p:txBody>
      </p:sp>
      <p:sp>
        <p:nvSpPr>
          <p:cNvPr id="23" name="19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73492" y="660910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6E1703-9EAA-4B88-9B3C-2395CA1E410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4620" y="-15570"/>
            <a:ext cx="959380" cy="8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979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1900" b="1" baseline="0">
          <a:solidFill>
            <a:srgbClr val="0067B4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/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p:oleObj spid="_x0000_s5244" name="Diapositiva de think-cell" r:id="rId4" imgW="360" imgH="360" progId="">
              <p:embed/>
            </p:oleObj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5" y="1990667"/>
            <a:ext cx="4389768" cy="12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CL" noProof="0"/>
              <a:t>Click to edit Master text styles</a:t>
            </a:r>
          </a:p>
          <a:p>
            <a:pPr lvl="1"/>
            <a:r>
              <a:rPr lang="es-CL" noProof="0"/>
              <a:t>Second level</a:t>
            </a:r>
          </a:p>
          <a:p>
            <a:pPr lvl="2"/>
            <a:r>
              <a:rPr lang="es-CL" noProof="0"/>
              <a:t>Third level</a:t>
            </a:r>
          </a:p>
          <a:p>
            <a:pPr lvl="3"/>
            <a:r>
              <a:rPr lang="es-CL" noProof="0"/>
              <a:t>Fourth level</a:t>
            </a:r>
          </a:p>
          <a:p>
            <a:pPr lvl="4"/>
            <a:r>
              <a:rPr lang="es-CL" noProof="0"/>
              <a:t>Fifth level</a:t>
            </a:r>
            <a:endParaRPr lang="es-CL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545248" y="223342"/>
            <a:ext cx="726786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88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CL" sz="1400">
                <a:solidFill>
                  <a:srgbClr val="808080"/>
                </a:solidFill>
              </a:rPr>
              <a:t>TRACKER</a:t>
            </a:r>
            <a:endParaRPr lang="es-CL" sz="1400" dirty="0">
              <a:solidFill>
                <a:srgbClr val="808080"/>
              </a:solidFill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9" y="542615"/>
            <a:ext cx="8794113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>
                <a:solidFill>
                  <a:srgbClr val="808080"/>
                </a:solidFill>
                <a:latin typeface="Arial"/>
              </a:rPr>
              <a:t>Unit of measure</a:t>
            </a:r>
            <a:endParaRPr lang="es-CL" sz="14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21490" y="6503346"/>
            <a:ext cx="7692622" cy="288318"/>
            <a:chOff x="75" y="4015"/>
            <a:chExt cx="4749" cy="178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4015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CL" sz="900">
                  <a:solidFill>
                    <a:srgbClr val="33448D"/>
                  </a:solidFill>
                  <a:latin typeface="Arial"/>
                </a:rPr>
                <a:t>1 Footnote</a:t>
              </a:r>
              <a:endParaRPr lang="es-CL" sz="900" dirty="0">
                <a:solidFill>
                  <a:srgbClr val="33448D"/>
                </a:solidFill>
                <a:latin typeface="Arial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106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s-CL" sz="900">
                  <a:solidFill>
                    <a:srgbClr val="33448D"/>
                  </a:solidFill>
                </a:rPr>
                <a:t>SOURCE: Source</a:t>
              </a:r>
              <a:endParaRPr lang="es-CL" sz="900" dirty="0">
                <a:solidFill>
                  <a:srgbClr val="33448D"/>
                </a:solidFill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 b="1">
                  <a:solidFill>
                    <a:srgbClr val="33448D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>
                  <a:solidFill>
                    <a:srgbClr val="808080"/>
                  </a:solidFill>
                </a:rPr>
                <a:t>Unit of measure</a:t>
              </a:r>
              <a:endParaRPr lang="es-CL" sz="1600" dirty="0">
                <a:solidFill>
                  <a:srgbClr val="808080"/>
                </a:solidFill>
              </a:endParaRPr>
            </a:p>
          </p:txBody>
        </p:sp>
      </p:grpSp>
      <p:sp>
        <p:nvSpPr>
          <p:cNvPr id="20" name="AutoShape 35"/>
          <p:cNvSpPr>
            <a:spLocks noChangeArrowheads="1"/>
          </p:cNvSpPr>
          <p:nvPr/>
        </p:nvSpPr>
        <p:spPr bwMode="gray">
          <a:xfrm>
            <a:off x="1" y="831519"/>
            <a:ext cx="7614176" cy="45719"/>
          </a:xfrm>
          <a:prstGeom prst="roundRect">
            <a:avLst>
              <a:gd name="adj" fmla="val 11644"/>
            </a:avLst>
          </a:prstGeom>
          <a:solidFill>
            <a:srgbClr val="0067B4"/>
          </a:solidFill>
          <a:ln>
            <a:solidFill>
              <a:srgbClr val="0067B4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3296" tIns="46648" rIns="93296" bIns="46648" numCol="1" anchor="ctr" anchorCtr="0" compatLnSpc="1">
            <a:prstTxWarp prst="textNoShape">
              <a:avLst/>
            </a:prstTxWarp>
          </a:bodyPr>
          <a:lstStyle/>
          <a:p>
            <a:pPr algn="ctr"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Rectangle 551"/>
          <p:cNvSpPr>
            <a:spLocks noChangeArrowheads="1"/>
          </p:cNvSpPr>
          <p:nvPr/>
        </p:nvSpPr>
        <p:spPr bwMode="auto">
          <a:xfrm>
            <a:off x="-1" y="6644265"/>
            <a:ext cx="9164899" cy="213736"/>
          </a:xfrm>
          <a:prstGeom prst="rect">
            <a:avLst/>
          </a:prstGeom>
          <a:solidFill>
            <a:srgbClr val="0067B4"/>
          </a:solidFill>
          <a:ln>
            <a:noFill/>
          </a:ln>
          <a:extLst/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</a:bodyPr>
          <a:lstStyle/>
          <a:p>
            <a:pPr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600" dirty="0">
              <a:solidFill>
                <a:srgbClr val="33448D"/>
              </a:solidFill>
            </a:endParaRPr>
          </a:p>
        </p:txBody>
      </p:sp>
      <p:sp>
        <p:nvSpPr>
          <p:cNvPr id="23" name="19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73492" y="660910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6E1703-9EAA-4B88-9B3C-2395CA1E410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4621" y="-15570"/>
            <a:ext cx="959380" cy="8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952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1900" b="1" baseline="0">
          <a:solidFill>
            <a:srgbClr val="0067B4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ubtitle 2">
            <a:extLst>
              <a:ext uri="{FF2B5EF4-FFF2-40B4-BE49-F238E27FC236}">
                <a16:creationId xmlns:a16="http://schemas.microsoft.com/office/drawing/2014/main" xmlns="" id="{88F835D9-4277-48A6-8708-E05534943F63}"/>
              </a:ext>
            </a:extLst>
          </p:cNvPr>
          <p:cNvSpPr txBox="1">
            <a:spLocks/>
          </p:cNvSpPr>
          <p:nvPr/>
        </p:nvSpPr>
        <p:spPr bwMode="auto">
          <a:xfrm>
            <a:off x="2978727" y="5659582"/>
            <a:ext cx="5957455" cy="119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9pPr>
          </a:lstStyle>
          <a:p>
            <a:pPr algn="r">
              <a:spcBef>
                <a:spcPts val="0"/>
              </a:spcBef>
            </a:pPr>
            <a:r>
              <a:rPr lang="es-ES_tradnl" dirty="0"/>
              <a:t>Claudio Román Codoceo </a:t>
            </a:r>
          </a:p>
          <a:p>
            <a:pPr algn="r">
              <a:spcBef>
                <a:spcPts val="0"/>
              </a:spcBef>
            </a:pPr>
            <a:r>
              <a:rPr lang="es-ES_tradnl" dirty="0"/>
              <a:t>Jefe División de Gestión y Desarrollo de las Personas</a:t>
            </a:r>
          </a:p>
          <a:p>
            <a:pPr algn="r">
              <a:spcBef>
                <a:spcPts val="0"/>
              </a:spcBef>
            </a:pPr>
            <a:r>
              <a:rPr lang="es-ES" dirty="0"/>
              <a:t>Ministerio de Salud</a:t>
            </a:r>
            <a:endParaRPr lang="es-ES_tradnl" dirty="0"/>
          </a:p>
        </p:txBody>
      </p:sp>
      <p:sp>
        <p:nvSpPr>
          <p:cNvPr id="4" name="Marcador de contenido 1">
            <a:extLst>
              <a:ext uri="{FF2B5EF4-FFF2-40B4-BE49-F238E27FC236}">
                <a16:creationId xmlns:a16="http://schemas.microsoft.com/office/drawing/2014/main" xmlns="" id="{FFD7B502-C153-4F49-A861-E5E772F703E3}"/>
              </a:ext>
            </a:extLst>
          </p:cNvPr>
          <p:cNvSpPr txBox="1">
            <a:spLocks/>
          </p:cNvSpPr>
          <p:nvPr/>
        </p:nvSpPr>
        <p:spPr>
          <a:xfrm>
            <a:off x="139422" y="1021956"/>
            <a:ext cx="8796760" cy="240704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CL" b="1" dirty="0"/>
              <a:t>Seminario Internacional</a:t>
            </a:r>
          </a:p>
          <a:p>
            <a:pPr marL="0" indent="0" algn="r">
              <a:buNone/>
            </a:pPr>
            <a:r>
              <a:rPr lang="es-CL" b="1" dirty="0"/>
              <a:t>40 años de Alma-Ata y </a:t>
            </a:r>
            <a:r>
              <a:rPr lang="es-CL" b="1" i="1" dirty="0"/>
              <a:t>el papel de los trabajadores técnicos en salud </a:t>
            </a:r>
            <a:r>
              <a:rPr lang="es-CL" b="1" dirty="0"/>
              <a:t>en la efectividad de los Sistemas Universales de salud</a:t>
            </a:r>
          </a:p>
          <a:p>
            <a:pPr marL="0" indent="0" algn="r">
              <a:buNone/>
            </a:pPr>
            <a:endParaRPr lang="es-CL" b="1" dirty="0"/>
          </a:p>
          <a:p>
            <a:pPr marL="0" indent="0" algn="r">
              <a:buNone/>
            </a:pPr>
            <a:r>
              <a:rPr lang="es-CL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RETS - Rio de Janeiro </a:t>
            </a:r>
          </a:p>
          <a:p>
            <a:pPr marL="0" indent="0" algn="r">
              <a:buNone/>
            </a:pPr>
            <a:r>
              <a:rPr lang="es-CL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12, 13 y 14 de noviembre de 2018 </a:t>
            </a:r>
          </a:p>
        </p:txBody>
      </p:sp>
    </p:spTree>
    <p:extLst>
      <p:ext uri="{BB962C8B-B14F-4D97-AF65-F5344CB8AC3E}">
        <p14:creationId xmlns:p14="http://schemas.microsoft.com/office/powerpoint/2010/main" xmlns="" val="151414010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IERRE-PPT_CHILE-LO-HACEMOS-TODOS.png">
            <a:extLst>
              <a:ext uri="{FF2B5EF4-FFF2-40B4-BE49-F238E27FC236}">
                <a16:creationId xmlns:a16="http://schemas.microsoft.com/office/drawing/2014/main" xmlns="" id="{00F4DB60-391B-4BA8-9C50-3F8499E17D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4559" y="1622794"/>
            <a:ext cx="5773190" cy="386191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2CBE47-1D2C-480A-B36F-7B745C1D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713" y="224060"/>
            <a:ext cx="7267862" cy="430887"/>
          </a:xfrm>
        </p:spPr>
        <p:txBody>
          <a:bodyPr/>
          <a:lstStyle/>
          <a:p>
            <a:pPr algn="ctr"/>
            <a:r>
              <a:rPr lang="es-CL" sz="2800" dirty="0">
                <a:latin typeface="Candara" panose="020E050203030302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xmlns="" val="288416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1173791-426A-4A97-9BE2-999B89FF8299}"/>
              </a:ext>
            </a:extLst>
          </p:cNvPr>
          <p:cNvSpPr/>
          <p:nvPr/>
        </p:nvSpPr>
        <p:spPr>
          <a:xfrm>
            <a:off x="920996" y="138927"/>
            <a:ext cx="7532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solidFill>
                  <a:srgbClr val="0070C0"/>
                </a:solidFill>
                <a:latin typeface="Candara" panose="020E0502030303020204" pitchFamily="34" charset="0"/>
              </a:rPr>
              <a:t>Atención Primaria en la Política de Salud</a:t>
            </a:r>
          </a:p>
        </p:txBody>
      </p:sp>
      <p:pic>
        <p:nvPicPr>
          <p:cNvPr id="7174" name="Picture 6" descr="Resultado de imagen para mapas de chile por regiones">
            <a:extLst>
              <a:ext uri="{FF2B5EF4-FFF2-40B4-BE49-F238E27FC236}">
                <a16:creationId xmlns:a16="http://schemas.microsoft.com/office/drawing/2014/main" xmlns="" id="{5B381817-B985-4D3E-AB77-41FCC2F65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625" y="946947"/>
            <a:ext cx="769937" cy="541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Resultado de imagen para familia saludable">
            <a:extLst>
              <a:ext uri="{FF2B5EF4-FFF2-40B4-BE49-F238E27FC236}">
                <a16:creationId xmlns:a16="http://schemas.microsoft.com/office/drawing/2014/main" xmlns="" id="{6A23F96D-8AAE-4CD2-8533-7256B9A0F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33" y="2089016"/>
            <a:ext cx="2585468" cy="3032575"/>
          </a:xfrm>
          <a:prstGeom prst="rect">
            <a:avLst/>
          </a:prstGeom>
          <a:noFill/>
        </p:spPr>
      </p:pic>
      <p:pic>
        <p:nvPicPr>
          <p:cNvPr id="21" name="Picture 14" descr="Resultado de imagen para comunidad saludable">
            <a:extLst>
              <a:ext uri="{FF2B5EF4-FFF2-40B4-BE49-F238E27FC236}">
                <a16:creationId xmlns:a16="http://schemas.microsoft.com/office/drawing/2014/main" xmlns="" id="{218A7F98-F598-41A0-B8BC-4D8AD5EC3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2660" y="2089016"/>
            <a:ext cx="3233163" cy="3217275"/>
          </a:xfrm>
          <a:prstGeom prst="rect">
            <a:avLst/>
          </a:prstGeom>
          <a:noFill/>
        </p:spPr>
      </p:pic>
      <p:pic>
        <p:nvPicPr>
          <p:cNvPr id="22" name="Picture 16" descr="Resultado de imagen para persona saludable">
            <a:extLst>
              <a:ext uri="{FF2B5EF4-FFF2-40B4-BE49-F238E27FC236}">
                <a16:creationId xmlns:a16="http://schemas.microsoft.com/office/drawing/2014/main" xmlns="" id="{8F1587E3-D6DD-4CC6-98C0-2188A98F2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6811" y="1904318"/>
            <a:ext cx="2113123" cy="3401973"/>
          </a:xfrm>
          <a:prstGeom prst="rect">
            <a:avLst/>
          </a:prstGeom>
          <a:noFill/>
        </p:spPr>
      </p:pic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xmlns="" id="{EDED9DCA-E417-4BE6-BC69-43DC7C415F39}"/>
              </a:ext>
            </a:extLst>
          </p:cNvPr>
          <p:cNvSpPr/>
          <p:nvPr/>
        </p:nvSpPr>
        <p:spPr>
          <a:xfrm>
            <a:off x="2345033" y="2979932"/>
            <a:ext cx="479800" cy="67392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xmlns="" id="{7BD38F16-8730-4AF8-9075-976F4E836603}"/>
              </a:ext>
            </a:extLst>
          </p:cNvPr>
          <p:cNvSpPr/>
          <p:nvPr/>
        </p:nvSpPr>
        <p:spPr>
          <a:xfrm>
            <a:off x="5521764" y="3234114"/>
            <a:ext cx="330896" cy="36047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82049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1173791-426A-4A97-9BE2-999B89FF8299}"/>
              </a:ext>
            </a:extLst>
          </p:cNvPr>
          <p:cNvSpPr/>
          <p:nvPr/>
        </p:nvSpPr>
        <p:spPr>
          <a:xfrm>
            <a:off x="602342" y="27128"/>
            <a:ext cx="7532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solidFill>
                  <a:srgbClr val="0070C0"/>
                </a:solidFill>
                <a:latin typeface="Candara" panose="020E0502030303020204" pitchFamily="34" charset="0"/>
              </a:rPr>
              <a:t>Atención Primaria en la Política de Salud</a:t>
            </a:r>
          </a:p>
        </p:txBody>
      </p:sp>
      <p:pic>
        <p:nvPicPr>
          <p:cNvPr id="7174" name="Picture 6" descr="Resultado de imagen para mapas de chile por regiones">
            <a:extLst>
              <a:ext uri="{FF2B5EF4-FFF2-40B4-BE49-F238E27FC236}">
                <a16:creationId xmlns:a16="http://schemas.microsoft.com/office/drawing/2014/main" xmlns="" id="{5B381817-B985-4D3E-AB77-41FCC2F65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65" y="1047111"/>
            <a:ext cx="769937" cy="541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59E898A4-84D9-4BF0-BD3E-09E620C6E25E}"/>
              </a:ext>
            </a:extLst>
          </p:cNvPr>
          <p:cNvSpPr txBox="1"/>
          <p:nvPr/>
        </p:nvSpPr>
        <p:spPr>
          <a:xfrm>
            <a:off x="1059490" y="1285565"/>
            <a:ext cx="2649197" cy="10595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>
              <a:buNone/>
            </a:pPr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Población Chile 2017 </a:t>
            </a:r>
          </a:p>
          <a:p>
            <a:pPr marL="173037" indent="-1714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Total: 		</a:t>
            </a:r>
            <a:r>
              <a:rPr lang="es-CL" sz="1600" dirty="0">
                <a:solidFill>
                  <a:srgbClr val="C00000"/>
                </a:solidFill>
                <a:latin typeface="Candara" panose="020E0502030303020204" pitchFamily="34" charset="0"/>
              </a:rPr>
              <a:t>17.574.003</a:t>
            </a:r>
            <a:endParaRPr lang="es-CL" sz="14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marL="173037" indent="-1714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Inscrita APS Seguro Público: 		</a:t>
            </a:r>
            <a:r>
              <a:rPr lang="es-CL" sz="1600" b="1" i="1" dirty="0">
                <a:solidFill>
                  <a:srgbClr val="C00000"/>
                </a:solidFill>
                <a:latin typeface="Candara" panose="020E0502030303020204" pitchFamily="34" charset="0"/>
              </a:rPr>
              <a:t>13.397.471 (76%)</a:t>
            </a:r>
            <a:endParaRPr lang="es-CL" sz="1400" b="1" i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6097F1B0-3937-4AB6-ACCF-43E49E02EF69}"/>
              </a:ext>
            </a:extLst>
          </p:cNvPr>
          <p:cNvSpPr/>
          <p:nvPr/>
        </p:nvSpPr>
        <p:spPr>
          <a:xfrm>
            <a:off x="1252188" y="846467"/>
            <a:ext cx="2061027" cy="408057"/>
          </a:xfrm>
          <a:prstGeom prst="ellipse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1"/>
                </a:solidFill>
                <a:latin typeface="Candara" panose="020E0502030303020204" pitchFamily="34" charset="0"/>
              </a:rPr>
              <a:t>Cobertura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D7CDF9AF-BF31-4525-B11C-25DE6564A088}"/>
              </a:ext>
            </a:extLst>
          </p:cNvPr>
          <p:cNvSpPr/>
          <p:nvPr/>
        </p:nvSpPr>
        <p:spPr>
          <a:xfrm>
            <a:off x="5967150" y="806705"/>
            <a:ext cx="2293254" cy="466112"/>
          </a:xfrm>
          <a:prstGeom prst="ellipse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1"/>
                </a:solidFill>
                <a:latin typeface="Candara" panose="020E0502030303020204" pitchFamily="34" charset="0"/>
              </a:rPr>
              <a:t>Modelo de Atención de Salud</a:t>
            </a: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xmlns="" id="{3D995B1D-A349-4770-B371-79D65A34FF3F}"/>
              </a:ext>
            </a:extLst>
          </p:cNvPr>
          <p:cNvSpPr/>
          <p:nvPr/>
        </p:nvSpPr>
        <p:spPr>
          <a:xfrm rot="10800000">
            <a:off x="6871460" y="1303351"/>
            <a:ext cx="484632" cy="328105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err="1">
              <a:solidFill>
                <a:schemeClr val="tx1"/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xmlns="" id="{D3686532-B640-4779-AAE3-393E21041EC5}"/>
              </a:ext>
            </a:extLst>
          </p:cNvPr>
          <p:cNvSpPr/>
          <p:nvPr/>
        </p:nvSpPr>
        <p:spPr>
          <a:xfrm>
            <a:off x="5664807" y="1723269"/>
            <a:ext cx="3309139" cy="69736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Centrado en Atención Primaria </a:t>
            </a:r>
          </a:p>
          <a:p>
            <a:pPr algn="ctr"/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con Enfoque en Salud Familiar, Comunitaria e Intercultural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xmlns="" id="{B803F02A-7401-4DC0-AC92-356797BF9485}"/>
              </a:ext>
            </a:extLst>
          </p:cNvPr>
          <p:cNvSpPr/>
          <p:nvPr/>
        </p:nvSpPr>
        <p:spPr>
          <a:xfrm>
            <a:off x="2928915" y="2212777"/>
            <a:ext cx="2879767" cy="697362"/>
          </a:xfrm>
          <a:prstGeom prst="ellipse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1"/>
                </a:solidFill>
                <a:latin typeface="Candara" panose="020E0502030303020204" pitchFamily="34" charset="0"/>
              </a:rPr>
              <a:t>Algunos Hitos  de los  últimos 25 años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AED6BC85-C5BE-4DD7-BE62-82C02A66359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1782" y="2945352"/>
            <a:ext cx="8572164" cy="3670071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78AFE26C-8B68-4690-8C65-D7374BC9A44E}"/>
              </a:ext>
            </a:extLst>
          </p:cNvPr>
          <p:cNvSpPr txBox="1"/>
          <p:nvPr/>
        </p:nvSpPr>
        <p:spPr>
          <a:xfrm>
            <a:off x="714813" y="2905067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>
                <a:solidFill>
                  <a:srgbClr val="000000"/>
                </a:solidFill>
                <a:latin typeface="Candara" panose="020E0502030303020204" pitchFamily="34" charset="0"/>
              </a:rPr>
              <a:t>1993-1995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B8A44C9D-F589-411A-AFBB-81C40407B440}"/>
              </a:ext>
            </a:extLst>
          </p:cNvPr>
          <p:cNvSpPr txBox="1"/>
          <p:nvPr/>
        </p:nvSpPr>
        <p:spPr>
          <a:xfrm>
            <a:off x="2188419" y="2938393"/>
            <a:ext cx="10999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>
                <a:solidFill>
                  <a:srgbClr val="000000"/>
                </a:solidFill>
                <a:latin typeface="Candara" panose="020E0502030303020204" pitchFamily="34" charset="0"/>
              </a:rPr>
              <a:t>Años 2000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CF030203-BCBC-4037-A164-A03BC5408BAA}"/>
              </a:ext>
            </a:extLst>
          </p:cNvPr>
          <p:cNvSpPr txBox="1"/>
          <p:nvPr/>
        </p:nvSpPr>
        <p:spPr>
          <a:xfrm>
            <a:off x="3708687" y="2905067"/>
            <a:ext cx="114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>
                <a:solidFill>
                  <a:srgbClr val="000000"/>
                </a:solidFill>
                <a:latin typeface="Candara" panose="020E0502030303020204" pitchFamily="34" charset="0"/>
              </a:rPr>
              <a:t>2000 -2009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BFC941B6-1A35-4A04-9C27-82821805DBC5}"/>
              </a:ext>
            </a:extLst>
          </p:cNvPr>
          <p:cNvSpPr txBox="1"/>
          <p:nvPr/>
        </p:nvSpPr>
        <p:spPr>
          <a:xfrm>
            <a:off x="5367466" y="2848270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>
                <a:solidFill>
                  <a:srgbClr val="000000"/>
                </a:solidFill>
                <a:latin typeface="Candara" panose="020E0502030303020204" pitchFamily="34" charset="0"/>
              </a:rPr>
              <a:t>2013-2015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CD99D3D0-268E-48B5-BFC6-884338743635}"/>
              </a:ext>
            </a:extLst>
          </p:cNvPr>
          <p:cNvSpPr txBox="1"/>
          <p:nvPr/>
        </p:nvSpPr>
        <p:spPr>
          <a:xfrm>
            <a:off x="7319376" y="2791285"/>
            <a:ext cx="575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>
                <a:solidFill>
                  <a:srgbClr val="000000"/>
                </a:solidFill>
                <a:latin typeface="Candara" panose="020E0502030303020204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xmlns="" val="352868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B7D2BA2D-5197-47D8-94EC-D7793B88D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3492" y="6609101"/>
            <a:ext cx="2133600" cy="365125"/>
          </a:xfrm>
        </p:spPr>
        <p:txBody>
          <a:bodyPr/>
          <a:lstStyle/>
          <a:p>
            <a:fld id="{7536BA00-E649-495D-B82A-3219CB1D2429}" type="slidenum">
              <a:rPr lang="es-CL" smtClean="0"/>
              <a:pPr/>
              <a:t>4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1173791-426A-4A97-9BE2-999B89FF8299}"/>
              </a:ext>
            </a:extLst>
          </p:cNvPr>
          <p:cNvSpPr/>
          <p:nvPr/>
        </p:nvSpPr>
        <p:spPr>
          <a:xfrm>
            <a:off x="1840637" y="54894"/>
            <a:ext cx="55152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4000" dirty="0">
                <a:solidFill>
                  <a:srgbClr val="0070C0"/>
                </a:solidFill>
              </a:rPr>
              <a:t>Red Asistencial Pública</a:t>
            </a:r>
          </a:p>
        </p:txBody>
      </p:sp>
      <p:pic>
        <p:nvPicPr>
          <p:cNvPr id="7174" name="Picture 6" descr="Resultado de imagen para mapas de chile por regiones">
            <a:extLst>
              <a:ext uri="{FF2B5EF4-FFF2-40B4-BE49-F238E27FC236}">
                <a16:creationId xmlns:a16="http://schemas.microsoft.com/office/drawing/2014/main" xmlns="" id="{5B381817-B985-4D3E-AB77-41FCC2F65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42874"/>
            <a:ext cx="769937" cy="541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42F28197-58F7-4B2F-A434-1812BF809DA9}"/>
              </a:ext>
            </a:extLst>
          </p:cNvPr>
          <p:cNvSpPr/>
          <p:nvPr/>
        </p:nvSpPr>
        <p:spPr>
          <a:xfrm>
            <a:off x="2975310" y="489034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0000"/>
                </a:solidFill>
              </a:rPr>
              <a:t>Alta complejidad : 			62</a:t>
            </a:r>
          </a:p>
          <a:p>
            <a:r>
              <a:rPr lang="es-CL" dirty="0">
                <a:solidFill>
                  <a:srgbClr val="000000"/>
                </a:solidFill>
              </a:rPr>
              <a:t>•   Mediana complejidad: 		26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0000"/>
                </a:solidFill>
              </a:rPr>
              <a:t>Baja complejidad: 		     100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xmlns="" id="{5E7E7A2B-139E-4247-A363-C637672E6CD1}"/>
              </a:ext>
            </a:extLst>
          </p:cNvPr>
          <p:cNvSpPr/>
          <p:nvPr/>
        </p:nvSpPr>
        <p:spPr>
          <a:xfrm>
            <a:off x="2624890" y="1324923"/>
            <a:ext cx="901917" cy="7829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234 </a:t>
            </a: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SAPU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749003C7-746C-463D-8F45-0B66D24EDFC7}"/>
              </a:ext>
            </a:extLst>
          </p:cNvPr>
          <p:cNvSpPr/>
          <p:nvPr/>
        </p:nvSpPr>
        <p:spPr>
          <a:xfrm>
            <a:off x="2524352" y="2314757"/>
            <a:ext cx="901917" cy="88990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1.170</a:t>
            </a: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PSR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2DF220B8-18BE-483C-A683-47BF7DE0E9A2}"/>
              </a:ext>
            </a:extLst>
          </p:cNvPr>
          <p:cNvSpPr/>
          <p:nvPr/>
        </p:nvSpPr>
        <p:spPr>
          <a:xfrm>
            <a:off x="1747514" y="1716386"/>
            <a:ext cx="1243683" cy="9847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42</a:t>
            </a: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SAR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D33B87F7-FAC5-4137-B330-D3978D856F67}"/>
              </a:ext>
            </a:extLst>
          </p:cNvPr>
          <p:cNvSpPr/>
          <p:nvPr/>
        </p:nvSpPr>
        <p:spPr>
          <a:xfrm>
            <a:off x="3218796" y="1744780"/>
            <a:ext cx="901917" cy="88990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158</a:t>
            </a: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SUR</a:t>
            </a: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xmlns="" id="{0FCF7E8B-5FB6-4D1C-8892-0A9A4AF2FD65}"/>
              </a:ext>
            </a:extLst>
          </p:cNvPr>
          <p:cNvSpPr/>
          <p:nvPr/>
        </p:nvSpPr>
        <p:spPr>
          <a:xfrm>
            <a:off x="3050072" y="1268077"/>
            <a:ext cx="1187398" cy="2066307"/>
          </a:xfrm>
          <a:prstGeom prst="arc">
            <a:avLst>
              <a:gd name="adj1" fmla="val 16064190"/>
              <a:gd name="adj2" fmla="val 5191260"/>
            </a:avLst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ln w="76200"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xmlns="" id="{6E984489-922B-4BF7-8B9D-643CAACC5DF9}"/>
              </a:ext>
            </a:extLst>
          </p:cNvPr>
          <p:cNvSpPr/>
          <p:nvPr/>
        </p:nvSpPr>
        <p:spPr>
          <a:xfrm rot="10800000">
            <a:off x="4366194" y="1222220"/>
            <a:ext cx="475091" cy="2066307"/>
          </a:xfrm>
          <a:prstGeom prst="arc">
            <a:avLst>
              <a:gd name="adj1" fmla="val 16064190"/>
              <a:gd name="adj2" fmla="val 5191260"/>
            </a:avLst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sz="1200">
              <a:ln w="76200">
                <a:solidFill>
                  <a:schemeClr val="tx1"/>
                </a:solidFill>
              </a:ln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xmlns="" id="{E6BAB178-4C5B-44B5-9F7C-B14236697C34}"/>
              </a:ext>
            </a:extLst>
          </p:cNvPr>
          <p:cNvSpPr/>
          <p:nvPr/>
        </p:nvSpPr>
        <p:spPr>
          <a:xfrm>
            <a:off x="6227557" y="1183948"/>
            <a:ext cx="475091" cy="2066307"/>
          </a:xfrm>
          <a:prstGeom prst="arc">
            <a:avLst>
              <a:gd name="adj1" fmla="val 16064190"/>
              <a:gd name="adj2" fmla="val 5191260"/>
            </a:avLst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sz="1200">
              <a:ln w="76200">
                <a:solidFill>
                  <a:schemeClr val="tx1"/>
                </a:solidFill>
              </a:ln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xmlns="" id="{5B87249F-4F7A-4CBD-B99F-7CE97CA3D19E}"/>
              </a:ext>
            </a:extLst>
          </p:cNvPr>
          <p:cNvSpPr/>
          <p:nvPr/>
        </p:nvSpPr>
        <p:spPr>
          <a:xfrm rot="10800000">
            <a:off x="6862494" y="1156579"/>
            <a:ext cx="475091" cy="2093676"/>
          </a:xfrm>
          <a:prstGeom prst="arc">
            <a:avLst>
              <a:gd name="adj1" fmla="val 16064190"/>
              <a:gd name="adj2" fmla="val 5191260"/>
            </a:avLst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sz="1200">
              <a:ln w="76200">
                <a:solidFill>
                  <a:schemeClr val="tx1"/>
                </a:solidFill>
              </a:ln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7170F8C7-7A3C-4E14-81D2-92F5B729FC9D}"/>
              </a:ext>
            </a:extLst>
          </p:cNvPr>
          <p:cNvSpPr/>
          <p:nvPr/>
        </p:nvSpPr>
        <p:spPr>
          <a:xfrm>
            <a:off x="4688647" y="1682230"/>
            <a:ext cx="787577" cy="88275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117 CGR</a:t>
            </a:r>
          </a:p>
          <a:p>
            <a:pPr algn="ctr"/>
            <a:endParaRPr lang="es-CL" sz="1400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FD4B84F3-CCBE-48AF-8983-31107EBF8C08}"/>
              </a:ext>
            </a:extLst>
          </p:cNvPr>
          <p:cNvSpPr/>
          <p:nvPr/>
        </p:nvSpPr>
        <p:spPr>
          <a:xfrm>
            <a:off x="5292462" y="1682230"/>
            <a:ext cx="1137495" cy="88275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252</a:t>
            </a: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CECOSF</a:t>
            </a:r>
          </a:p>
          <a:p>
            <a:pPr algn="ctr"/>
            <a:endParaRPr lang="es-CL" sz="1400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B7445A70-18BB-44CB-957F-BCE172423C83}"/>
              </a:ext>
            </a:extLst>
          </p:cNvPr>
          <p:cNvSpPr/>
          <p:nvPr/>
        </p:nvSpPr>
        <p:spPr>
          <a:xfrm>
            <a:off x="7094875" y="1658564"/>
            <a:ext cx="1359310" cy="115387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458</a:t>
            </a: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CESFAM</a:t>
            </a: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85</a:t>
            </a: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HCF</a:t>
            </a:r>
          </a:p>
          <a:p>
            <a:pPr algn="ctr"/>
            <a:endParaRPr lang="es-CL" sz="1400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777DF5E3-6A47-4AA6-BD6B-F363EFB49020}"/>
              </a:ext>
            </a:extLst>
          </p:cNvPr>
          <p:cNvSpPr txBox="1"/>
          <p:nvPr/>
        </p:nvSpPr>
        <p:spPr>
          <a:xfrm>
            <a:off x="2050296" y="3105184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Urgencias primarias</a:t>
            </a:r>
          </a:p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y Postas rurales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37375C27-2A2D-435F-959A-09A1D263F317}"/>
              </a:ext>
            </a:extLst>
          </p:cNvPr>
          <p:cNvSpPr txBox="1"/>
          <p:nvPr/>
        </p:nvSpPr>
        <p:spPr>
          <a:xfrm>
            <a:off x="4642848" y="2918200"/>
            <a:ext cx="19046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Consultorios Rurales </a:t>
            </a:r>
          </a:p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 Centros Comunitarios </a:t>
            </a:r>
          </a:p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de Salud Familiar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264947DE-8082-4303-8CE3-BE9712E07D77}"/>
              </a:ext>
            </a:extLst>
          </p:cNvPr>
          <p:cNvSpPr txBox="1"/>
          <p:nvPr/>
        </p:nvSpPr>
        <p:spPr>
          <a:xfrm>
            <a:off x="7094875" y="2880923"/>
            <a:ext cx="21339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Centros de Salud Familiar </a:t>
            </a:r>
          </a:p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y Hospitales Familiares</a:t>
            </a:r>
          </a:p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y Comunitarios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3C46A3FC-7A81-45FA-8CDE-0A6D0283D85F}"/>
              </a:ext>
            </a:extLst>
          </p:cNvPr>
          <p:cNvSpPr txBox="1"/>
          <p:nvPr/>
        </p:nvSpPr>
        <p:spPr>
          <a:xfrm>
            <a:off x="1412642" y="847222"/>
            <a:ext cx="7731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Organización en 29 Servicios de Salud y Departamentos de Salud de 346 Comunas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068AB283-922C-4444-B789-54CBB3DF9DC1}"/>
              </a:ext>
            </a:extLst>
          </p:cNvPr>
          <p:cNvSpPr/>
          <p:nvPr/>
        </p:nvSpPr>
        <p:spPr>
          <a:xfrm>
            <a:off x="537859" y="966900"/>
            <a:ext cx="1107303" cy="2689964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s-CL" sz="2800" dirty="0">
                <a:solidFill>
                  <a:srgbClr val="000000"/>
                </a:solidFill>
                <a:latin typeface="Candara" panose="020E0502030303020204" pitchFamily="34" charset="0"/>
              </a:rPr>
              <a:t>APS</a:t>
            </a:r>
          </a:p>
          <a:p>
            <a:pPr algn="ctr"/>
            <a:r>
              <a:rPr lang="es-CL" sz="1600" dirty="0">
                <a:solidFill>
                  <a:srgbClr val="000000"/>
                </a:solidFill>
                <a:latin typeface="Candara" panose="020E0502030303020204" pitchFamily="34" charset="0"/>
              </a:rPr>
              <a:t>Dotación RRHH</a:t>
            </a:r>
          </a:p>
          <a:p>
            <a:pPr algn="ctr"/>
            <a:r>
              <a:rPr lang="es-CL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63.441</a:t>
            </a:r>
          </a:p>
          <a:p>
            <a:pPr algn="ctr"/>
            <a:endParaRPr lang="es-CL" sz="16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s-CL" sz="1600" dirty="0">
                <a:solidFill>
                  <a:srgbClr val="000000"/>
                </a:solidFill>
                <a:latin typeface="Candara" panose="020E0502030303020204" pitchFamily="34" charset="0"/>
              </a:rPr>
              <a:t>Técnicos de Salud</a:t>
            </a:r>
          </a:p>
          <a:p>
            <a:pPr algn="ctr"/>
            <a:r>
              <a:rPr lang="es-CL" b="1" dirty="0">
                <a:solidFill>
                  <a:srgbClr val="000000"/>
                </a:solidFill>
                <a:latin typeface="Candara" panose="020E0502030303020204" pitchFamily="34" charset="0"/>
              </a:rPr>
              <a:t>18.309</a:t>
            </a:r>
          </a:p>
          <a:p>
            <a:pPr algn="ctr"/>
            <a:r>
              <a:rPr lang="es-CL" b="1" dirty="0">
                <a:solidFill>
                  <a:srgbClr val="C00000"/>
                </a:solidFill>
                <a:latin typeface="Candara" panose="020E0502030303020204" pitchFamily="34" charset="0"/>
              </a:rPr>
              <a:t>(29%)</a:t>
            </a:r>
          </a:p>
          <a:p>
            <a:pPr algn="ctr"/>
            <a:endParaRPr lang="es-CL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endParaRPr lang="es-CL" sz="16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endParaRPr lang="es-CL" sz="16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endParaRPr lang="es-CL" sz="28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xmlns="" id="{5437FA92-C83D-46AB-87B2-F45D12C8A70C}"/>
              </a:ext>
            </a:extLst>
          </p:cNvPr>
          <p:cNvSpPr/>
          <p:nvPr/>
        </p:nvSpPr>
        <p:spPr>
          <a:xfrm>
            <a:off x="559965" y="3825215"/>
            <a:ext cx="1107303" cy="2631485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s-CL" sz="2800" dirty="0" err="1">
                <a:solidFill>
                  <a:srgbClr val="000000"/>
                </a:solidFill>
                <a:latin typeface="Candara" panose="020E0502030303020204" pitchFamily="34" charset="0"/>
              </a:rPr>
              <a:t>Hosp</a:t>
            </a:r>
            <a:endParaRPr lang="es-CL" sz="28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s-CL" sz="1600" dirty="0">
                <a:solidFill>
                  <a:srgbClr val="000000"/>
                </a:solidFill>
                <a:latin typeface="Candara" panose="020E0502030303020204" pitchFamily="34" charset="0"/>
              </a:rPr>
              <a:t>Dotación RRHH</a:t>
            </a:r>
          </a:p>
          <a:p>
            <a:pPr algn="ctr"/>
            <a:r>
              <a:rPr lang="es-CL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129.181</a:t>
            </a:r>
          </a:p>
          <a:p>
            <a:pPr algn="ctr"/>
            <a:endParaRPr lang="es-CL" sz="16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s-CL" sz="1600" dirty="0">
                <a:solidFill>
                  <a:srgbClr val="000000"/>
                </a:solidFill>
                <a:latin typeface="Candara" panose="020E0502030303020204" pitchFamily="34" charset="0"/>
              </a:rPr>
              <a:t>Técnicos de Salud</a:t>
            </a:r>
          </a:p>
          <a:p>
            <a:pPr algn="ctr"/>
            <a:r>
              <a:rPr lang="es-CL" b="1" dirty="0">
                <a:solidFill>
                  <a:srgbClr val="000000"/>
                </a:solidFill>
                <a:latin typeface="Candara" panose="020E0502030303020204" pitchFamily="34" charset="0"/>
              </a:rPr>
              <a:t>36.714</a:t>
            </a:r>
          </a:p>
          <a:p>
            <a:pPr algn="ctr"/>
            <a:r>
              <a:rPr lang="es-CL" b="1" dirty="0">
                <a:solidFill>
                  <a:srgbClr val="C00000"/>
                </a:solidFill>
                <a:latin typeface="Candara" panose="020E0502030303020204" pitchFamily="34" charset="0"/>
              </a:rPr>
              <a:t>(28%)</a:t>
            </a:r>
          </a:p>
          <a:p>
            <a:pPr algn="ctr"/>
            <a:endParaRPr lang="es-CL" sz="16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endParaRPr lang="es-CL" sz="16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/>
            <a:endParaRPr lang="es-CL" sz="28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BD21845-B471-4341-A871-FC2D40EF168C}"/>
              </a:ext>
            </a:extLst>
          </p:cNvPr>
          <p:cNvSpPr txBox="1"/>
          <p:nvPr/>
        </p:nvSpPr>
        <p:spPr>
          <a:xfrm>
            <a:off x="7654930" y="6190026"/>
            <a:ext cx="1613409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>
              <a:buNone/>
            </a:pP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Datos 2017. Fuente:</a:t>
            </a:r>
          </a:p>
          <a:p>
            <a:pPr marL="1587" indent="0">
              <a:buNone/>
            </a:pP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Ministerio de Salud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C392815A-10A6-40BF-94C0-F90C51D2DB08}"/>
              </a:ext>
            </a:extLst>
          </p:cNvPr>
          <p:cNvSpPr/>
          <p:nvPr/>
        </p:nvSpPr>
        <p:spPr>
          <a:xfrm>
            <a:off x="2177890" y="4067035"/>
            <a:ext cx="5809090" cy="430932"/>
          </a:xfrm>
          <a:prstGeom prst="round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  <a:latin typeface="Candara" panose="020E0502030303020204" pitchFamily="34" charset="0"/>
              </a:rPr>
              <a:t>196 hospitales red pública: 26.189 camas</a:t>
            </a:r>
          </a:p>
        </p:txBody>
      </p:sp>
    </p:spTree>
    <p:extLst>
      <p:ext uri="{BB962C8B-B14F-4D97-AF65-F5344CB8AC3E}">
        <p14:creationId xmlns:p14="http://schemas.microsoft.com/office/powerpoint/2010/main" xmlns="" val="132137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1173791-426A-4A97-9BE2-999B89FF8299}"/>
              </a:ext>
            </a:extLst>
          </p:cNvPr>
          <p:cNvSpPr/>
          <p:nvPr/>
        </p:nvSpPr>
        <p:spPr>
          <a:xfrm>
            <a:off x="215518" y="122926"/>
            <a:ext cx="78103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>
                <a:solidFill>
                  <a:srgbClr val="0070C0"/>
                </a:solidFill>
                <a:latin typeface="Candara" panose="020E0502030303020204" pitchFamily="34" charset="0"/>
              </a:rPr>
              <a:t>Equipos de salud en APS – </a:t>
            </a:r>
            <a:r>
              <a:rPr lang="es-CL" sz="3200" i="1" dirty="0">
                <a:solidFill>
                  <a:srgbClr val="0070C0"/>
                </a:solidFill>
                <a:latin typeface="Candara" panose="020E0502030303020204" pitchFamily="34" charset="0"/>
              </a:rPr>
              <a:t>Técnicos de Salud</a:t>
            </a:r>
          </a:p>
        </p:txBody>
      </p:sp>
      <p:pic>
        <p:nvPicPr>
          <p:cNvPr id="7174" name="Picture 6" descr="Resultado de imagen para mapas de chile por regiones">
            <a:extLst>
              <a:ext uri="{FF2B5EF4-FFF2-40B4-BE49-F238E27FC236}">
                <a16:creationId xmlns:a16="http://schemas.microsoft.com/office/drawing/2014/main" xmlns="" id="{5B381817-B985-4D3E-AB77-41FCC2F65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42874"/>
            <a:ext cx="769937" cy="541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BD21845-B471-4341-A871-FC2D40EF168C}"/>
              </a:ext>
            </a:extLst>
          </p:cNvPr>
          <p:cNvSpPr txBox="1"/>
          <p:nvPr/>
        </p:nvSpPr>
        <p:spPr>
          <a:xfrm>
            <a:off x="769937" y="6405973"/>
            <a:ext cx="3227297" cy="14145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>
              <a:buNone/>
            </a:pPr>
            <a:r>
              <a:rPr lang="es-CL" sz="1100" dirty="0">
                <a:solidFill>
                  <a:srgbClr val="000000"/>
                </a:solidFill>
                <a:latin typeface="Candara" panose="020E0502030303020204" pitchFamily="34" charset="0"/>
              </a:rPr>
              <a:t> Fuente: BBDD RRHH Ministerio de Salud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xmlns="" id="{C65BE46E-DBF1-47C8-9259-943F86824890}"/>
              </a:ext>
            </a:extLst>
          </p:cNvPr>
          <p:cNvSpPr/>
          <p:nvPr/>
        </p:nvSpPr>
        <p:spPr>
          <a:xfrm>
            <a:off x="2272096" y="1450715"/>
            <a:ext cx="1298136" cy="63673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0000"/>
                </a:solidFill>
                <a:latin typeface="Candara" panose="020E0502030303020204" pitchFamily="34" charset="0"/>
              </a:rPr>
              <a:t>44.010</a:t>
            </a:r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xmlns="" id="{0D70E258-1339-4B03-9F54-FC3FE5D309A9}"/>
              </a:ext>
            </a:extLst>
          </p:cNvPr>
          <p:cNvSpPr/>
          <p:nvPr/>
        </p:nvSpPr>
        <p:spPr>
          <a:xfrm>
            <a:off x="2046396" y="1031272"/>
            <a:ext cx="1681679" cy="222991"/>
          </a:xfrm>
          <a:prstGeom prst="roundRect">
            <a:avLst/>
          </a:prstGeom>
          <a:solidFill>
            <a:schemeClr val="accent5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000000"/>
                </a:solidFill>
                <a:latin typeface="Candara" panose="020E0502030303020204" pitchFamily="34" charset="0"/>
              </a:rPr>
              <a:t>2012</a:t>
            </a: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xmlns="" id="{D398C46F-477F-40EB-8C14-E455A679379B}"/>
              </a:ext>
            </a:extLst>
          </p:cNvPr>
          <p:cNvSpPr/>
          <p:nvPr/>
        </p:nvSpPr>
        <p:spPr>
          <a:xfrm>
            <a:off x="6325146" y="1042874"/>
            <a:ext cx="1544915" cy="211389"/>
          </a:xfrm>
          <a:prstGeom prst="roundRect">
            <a:avLst/>
          </a:prstGeom>
          <a:solidFill>
            <a:schemeClr val="accent5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000000"/>
                </a:solidFill>
                <a:latin typeface="Candara" panose="020E0502030303020204" pitchFamily="34" charset="0"/>
              </a:rPr>
              <a:t>2017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xmlns="" id="{16B45CA9-DAC0-4814-82AA-40600EEAA2E6}"/>
              </a:ext>
            </a:extLst>
          </p:cNvPr>
          <p:cNvSpPr/>
          <p:nvPr/>
        </p:nvSpPr>
        <p:spPr>
          <a:xfrm>
            <a:off x="691929" y="1401631"/>
            <a:ext cx="1298136" cy="734903"/>
          </a:xfrm>
          <a:prstGeom prst="roundRect">
            <a:avLst/>
          </a:prstGeom>
          <a:solidFill>
            <a:schemeClr val="accent5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000000"/>
                </a:solidFill>
                <a:latin typeface="Candara" panose="020E0502030303020204" pitchFamily="34" charset="0"/>
              </a:rPr>
              <a:t>Dotación RRHH APS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xmlns="" id="{7F64527F-1519-40D5-8DC9-8C4B26C230DF}"/>
              </a:ext>
            </a:extLst>
          </p:cNvPr>
          <p:cNvSpPr/>
          <p:nvPr/>
        </p:nvSpPr>
        <p:spPr>
          <a:xfrm>
            <a:off x="6448535" y="1474124"/>
            <a:ext cx="1298136" cy="63673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0000"/>
                </a:solidFill>
                <a:latin typeface="Candara" panose="020E0502030303020204" pitchFamily="34" charset="0"/>
              </a:rPr>
              <a:t>63.441</a:t>
            </a:r>
          </a:p>
        </p:txBody>
      </p:sp>
      <p:sp>
        <p:nvSpPr>
          <p:cNvPr id="34" name="Signo más 33">
            <a:extLst>
              <a:ext uri="{FF2B5EF4-FFF2-40B4-BE49-F238E27FC236}">
                <a16:creationId xmlns:a16="http://schemas.microsoft.com/office/drawing/2014/main" xmlns="" id="{4CCD6BC2-ECDC-4874-AD7F-33E2163BD641}"/>
              </a:ext>
            </a:extLst>
          </p:cNvPr>
          <p:cNvSpPr/>
          <p:nvPr/>
        </p:nvSpPr>
        <p:spPr>
          <a:xfrm>
            <a:off x="4384004" y="1474124"/>
            <a:ext cx="625379" cy="63673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59FB67FD-A444-4EB9-912C-5E8D4EAD023E}"/>
              </a:ext>
            </a:extLst>
          </p:cNvPr>
          <p:cNvSpPr txBox="1"/>
          <p:nvPr/>
        </p:nvSpPr>
        <p:spPr>
          <a:xfrm>
            <a:off x="5182042" y="1607825"/>
            <a:ext cx="60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002060"/>
                </a:solidFill>
                <a:latin typeface="Candara" panose="020E0502030303020204" pitchFamily="34" charset="0"/>
              </a:rPr>
              <a:t>44 %</a:t>
            </a: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xmlns="" id="{CE92ADA5-C4BA-4B23-AC9C-A30C41D75E4A}"/>
              </a:ext>
            </a:extLst>
          </p:cNvPr>
          <p:cNvCxnSpPr>
            <a:cxnSpLocks/>
          </p:cNvCxnSpPr>
          <p:nvPr/>
        </p:nvCxnSpPr>
        <p:spPr>
          <a:xfrm>
            <a:off x="4167007" y="1116319"/>
            <a:ext cx="15330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FF4FE8A-C387-42E9-AC53-CC9093F4F9F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1929" y="2369321"/>
            <a:ext cx="4637376" cy="408573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5FEE210-B733-4B60-863D-19D6BDA5AC7F}"/>
              </a:ext>
            </a:extLst>
          </p:cNvPr>
          <p:cNvSpPr txBox="1"/>
          <p:nvPr/>
        </p:nvSpPr>
        <p:spPr>
          <a:xfrm>
            <a:off x="5486401" y="2810421"/>
            <a:ext cx="328343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CL" sz="1600" b="1" dirty="0">
                <a:solidFill>
                  <a:srgbClr val="0070C0"/>
                </a:solidFill>
                <a:latin typeface="Candara" panose="020E0502030303020204" pitchFamily="34" charset="0"/>
              </a:rPr>
              <a:t>Evolución 2012-2017 Técnicos de Salud</a:t>
            </a:r>
          </a:p>
          <a:p>
            <a:pPr marL="1587" indent="0" algn="ctr">
              <a:buNone/>
            </a:pPr>
            <a:r>
              <a:rPr lang="es-CL" b="1" dirty="0">
                <a:solidFill>
                  <a:srgbClr val="000000"/>
                </a:solidFill>
                <a:latin typeface="Candara" panose="020E0502030303020204" pitchFamily="34" charset="0"/>
              </a:rPr>
              <a:t>+ 29%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C9A6DE36-B591-4DA5-ABEA-41E65D1B5CDF}"/>
              </a:ext>
            </a:extLst>
          </p:cNvPr>
          <p:cNvSpPr txBox="1"/>
          <p:nvPr/>
        </p:nvSpPr>
        <p:spPr>
          <a:xfrm>
            <a:off x="5486401" y="3853775"/>
            <a:ext cx="3283430" cy="1065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CL" sz="1600" b="1" dirty="0">
                <a:solidFill>
                  <a:srgbClr val="0070C0"/>
                </a:solidFill>
                <a:latin typeface="Candara" panose="020E0502030303020204" pitchFamily="34" charset="0"/>
              </a:rPr>
              <a:t>Composición Personal Asistencial 2017</a:t>
            </a:r>
          </a:p>
          <a:p>
            <a:pPr marL="287337" indent="-285750" algn="ctr">
              <a:buFontTx/>
              <a:buChar char="-"/>
            </a:pPr>
            <a:r>
              <a:rPr lang="es-CL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Profesionales: 57%</a:t>
            </a:r>
          </a:p>
          <a:p>
            <a:pPr marL="287337" indent="-285750" algn="ctr">
              <a:buFontTx/>
              <a:buChar char="-"/>
            </a:pPr>
            <a:r>
              <a:rPr lang="es-CL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Técnicos: 43%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29D4A1C2-F52B-46BE-B279-6046C58667E8}"/>
              </a:ext>
            </a:extLst>
          </p:cNvPr>
          <p:cNvSpPr txBox="1"/>
          <p:nvPr/>
        </p:nvSpPr>
        <p:spPr>
          <a:xfrm>
            <a:off x="5486401" y="4964960"/>
            <a:ext cx="3283430" cy="10659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CL" sz="1600" b="1" dirty="0">
                <a:solidFill>
                  <a:srgbClr val="0070C0"/>
                </a:solidFill>
                <a:latin typeface="Candara" panose="020E0502030303020204" pitchFamily="34" charset="0"/>
              </a:rPr>
              <a:t>Profesionales + Técnicos de Salud</a:t>
            </a:r>
          </a:p>
          <a:p>
            <a:pPr marL="1587" indent="0" algn="ctr">
              <a:buNone/>
            </a:pPr>
            <a:r>
              <a:rPr lang="es-CL" sz="1600" b="1" dirty="0">
                <a:solidFill>
                  <a:srgbClr val="0070C0"/>
                </a:solidFill>
                <a:latin typeface="Candara" panose="020E0502030303020204" pitchFamily="34" charset="0"/>
              </a:rPr>
              <a:t>/ Dotación total 2017</a:t>
            </a:r>
          </a:p>
          <a:p>
            <a:pPr marL="1587" indent="0" algn="ctr">
              <a:buNone/>
            </a:pPr>
            <a:r>
              <a:rPr lang="es-CL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67 %</a:t>
            </a:r>
          </a:p>
        </p:txBody>
      </p:sp>
    </p:spTree>
    <p:extLst>
      <p:ext uri="{BB962C8B-B14F-4D97-AF65-F5344CB8AC3E}">
        <p14:creationId xmlns:p14="http://schemas.microsoft.com/office/powerpoint/2010/main" xmlns="" val="31737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1173791-426A-4A97-9BE2-999B89FF8299}"/>
              </a:ext>
            </a:extLst>
          </p:cNvPr>
          <p:cNvSpPr/>
          <p:nvPr/>
        </p:nvSpPr>
        <p:spPr>
          <a:xfrm>
            <a:off x="959441" y="98221"/>
            <a:ext cx="78103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>
                <a:solidFill>
                  <a:srgbClr val="0070C0"/>
                </a:solidFill>
                <a:latin typeface="Candara" panose="020E0502030303020204" pitchFamily="34" charset="0"/>
              </a:rPr>
              <a:t>Regulación relaciones de trabajo en APS</a:t>
            </a:r>
            <a:endParaRPr lang="es-CL" sz="3200" i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pic>
        <p:nvPicPr>
          <p:cNvPr id="7174" name="Picture 6" descr="Resultado de imagen para mapas de chile por regiones">
            <a:extLst>
              <a:ext uri="{FF2B5EF4-FFF2-40B4-BE49-F238E27FC236}">
                <a16:creationId xmlns:a16="http://schemas.microsoft.com/office/drawing/2014/main" xmlns="" id="{5B381817-B985-4D3E-AB77-41FCC2F65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" y="1031272"/>
            <a:ext cx="769937" cy="541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BD21845-B471-4341-A871-FC2D40EF168C}"/>
              </a:ext>
            </a:extLst>
          </p:cNvPr>
          <p:cNvSpPr txBox="1"/>
          <p:nvPr/>
        </p:nvSpPr>
        <p:spPr>
          <a:xfrm>
            <a:off x="769937" y="6405973"/>
            <a:ext cx="6216490" cy="9247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>
              <a:buNone/>
            </a:pP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 Fuentes: BBDD RRHH Ministerio de Salud y documentación de la División de Atención de Atención Primaria del Ministerio.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xmlns="" id="{16B45CA9-DAC0-4814-82AA-40600EEAA2E6}"/>
              </a:ext>
            </a:extLst>
          </p:cNvPr>
          <p:cNvSpPr/>
          <p:nvPr/>
        </p:nvSpPr>
        <p:spPr>
          <a:xfrm>
            <a:off x="871125" y="1030380"/>
            <a:ext cx="4409498" cy="914400"/>
          </a:xfrm>
          <a:prstGeom prst="roundRect">
            <a:avLst/>
          </a:prstGeom>
          <a:solidFill>
            <a:schemeClr val="accent5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Estatuto único </a:t>
            </a:r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para el conjunto del equipo de Salud de APS - Ley  19.378 de 1995</a:t>
            </a:r>
          </a:p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con carrera funcionaria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86B578D5-985A-47CA-B370-1D02F3B47E50}"/>
              </a:ext>
            </a:extLst>
          </p:cNvPr>
          <p:cNvSpPr/>
          <p:nvPr/>
        </p:nvSpPr>
        <p:spPr>
          <a:xfrm>
            <a:off x="5503923" y="1030380"/>
            <a:ext cx="3265908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Cargos de titulares y a contrata:</a:t>
            </a:r>
          </a:p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69% de los técnicos de salud son titulares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xmlns="" id="{57E5FF71-F493-4A75-92E2-67054521A1C8}"/>
              </a:ext>
            </a:extLst>
          </p:cNvPr>
          <p:cNvSpPr/>
          <p:nvPr/>
        </p:nvSpPr>
        <p:spPr>
          <a:xfrm>
            <a:off x="3051899" y="2128372"/>
            <a:ext cx="5402670" cy="27709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Sistema de Remuneración</a:t>
            </a:r>
          </a:p>
          <a:p>
            <a:pPr algn="ctr"/>
            <a:endParaRPr lang="es-CL" sz="14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Sueldo base + principales asignaciones:</a:t>
            </a:r>
          </a:p>
          <a:p>
            <a:endParaRPr lang="es-CL" sz="14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Asignación de zona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Bono especial zona extrema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Asignación por desempeño difícil: comunas vulnerables, aislamiento, ruralidad,…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Asignación por  cumplimiento de metas de desempeño colectivo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Bono por mejoramiento de la calidad del trato al usuario</a:t>
            </a:r>
          </a:p>
          <a:p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									</a:t>
            </a:r>
            <a:endParaRPr lang="es-CL" sz="1400" i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xmlns="" id="{F76AD296-19EE-445C-A5A8-2BA0CDA64318}"/>
              </a:ext>
            </a:extLst>
          </p:cNvPr>
          <p:cNvSpPr/>
          <p:nvPr/>
        </p:nvSpPr>
        <p:spPr>
          <a:xfrm>
            <a:off x="3723146" y="5219975"/>
            <a:ext cx="4409498" cy="914400"/>
          </a:xfrm>
          <a:prstGeom prst="roundRect">
            <a:avLst/>
          </a:prstGeom>
          <a:solidFill>
            <a:srgbClr val="FFDE7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000000"/>
                </a:solidFill>
                <a:latin typeface="Candara" panose="020E0502030303020204" pitchFamily="34" charset="0"/>
              </a:rPr>
              <a:t>Mesa tripartita </a:t>
            </a:r>
            <a:r>
              <a:rPr lang="es-CL" sz="1400" dirty="0">
                <a:solidFill>
                  <a:srgbClr val="000000"/>
                </a:solidFill>
                <a:latin typeface="Candara" panose="020E0502030303020204" pitchFamily="34" charset="0"/>
              </a:rPr>
              <a:t>Ministerio de Salud /Asociación Chilena de Municipios/ Gremio de APS municipal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5B2ED11F-8921-4567-A19F-7A0227FD5AB7}"/>
              </a:ext>
            </a:extLst>
          </p:cNvPr>
          <p:cNvSpPr/>
          <p:nvPr/>
        </p:nvSpPr>
        <p:spPr>
          <a:xfrm>
            <a:off x="689431" y="1998127"/>
            <a:ext cx="1587500" cy="2901153"/>
          </a:xfrm>
          <a:prstGeom prst="round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solidFill>
                  <a:schemeClr val="tx1"/>
                </a:solidFill>
                <a:latin typeface="Candara" panose="020E0502030303020204" pitchFamily="34" charset="0"/>
              </a:rPr>
              <a:t>Programas anuales de capacitación en APS con amplía participación de los técnicos de salud </a:t>
            </a:r>
          </a:p>
          <a:p>
            <a:pPr algn="ctr"/>
            <a:endParaRPr lang="es-CL" sz="12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r>
              <a:rPr lang="es-CL" sz="1200" dirty="0">
                <a:solidFill>
                  <a:schemeClr val="tx1"/>
                </a:solidFill>
                <a:latin typeface="Candara" panose="020E0502030303020204" pitchFamily="34" charset="0"/>
              </a:rPr>
              <a:t>excepto en las postas rurales aisladas a cargo de un técnico de salud único (50% de las postas rurales de salud en 2016)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xmlns="" id="{A95A6C81-DB03-4D27-B67E-50B45C7E6358}"/>
              </a:ext>
            </a:extLst>
          </p:cNvPr>
          <p:cNvSpPr/>
          <p:nvPr/>
        </p:nvSpPr>
        <p:spPr>
          <a:xfrm>
            <a:off x="689431" y="5185850"/>
            <a:ext cx="2579438" cy="10137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solidFill>
                  <a:srgbClr val="000000"/>
                </a:solidFill>
                <a:latin typeface="Candara" panose="020E0502030303020204" pitchFamily="34" charset="0"/>
              </a:rPr>
              <a:t>Programa de mejoría de la equidad en salud rural del Ministerio de Salud: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>extensión del 2° técnico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>refuerzos para rondas</a:t>
            </a:r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xmlns="" id="{A13883F1-5FB9-4F2F-8021-148F1012438B}"/>
              </a:ext>
            </a:extLst>
          </p:cNvPr>
          <p:cNvSpPr/>
          <p:nvPr/>
        </p:nvSpPr>
        <p:spPr>
          <a:xfrm>
            <a:off x="1305594" y="4899280"/>
            <a:ext cx="484632" cy="271598"/>
          </a:xfrm>
          <a:prstGeom prst="downArrow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02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1173791-426A-4A97-9BE2-999B89FF8299}"/>
              </a:ext>
            </a:extLst>
          </p:cNvPr>
          <p:cNvSpPr/>
          <p:nvPr/>
        </p:nvSpPr>
        <p:spPr>
          <a:xfrm>
            <a:off x="267772" y="-26057"/>
            <a:ext cx="85020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solidFill>
                  <a:srgbClr val="0070C0"/>
                </a:solidFill>
                <a:latin typeface="Candara" panose="020E0502030303020204" pitchFamily="34" charset="0"/>
              </a:rPr>
              <a:t>Formación y atribuciones de los trabajadores </a:t>
            </a:r>
          </a:p>
          <a:p>
            <a:pPr algn="ctr"/>
            <a:r>
              <a:rPr lang="es-CL" sz="2800" dirty="0">
                <a:solidFill>
                  <a:srgbClr val="0070C0"/>
                </a:solidFill>
                <a:latin typeface="Candara" panose="020E0502030303020204" pitchFamily="34" charset="0"/>
              </a:rPr>
              <a:t>técnicos de salud</a:t>
            </a:r>
            <a:endParaRPr lang="es-CL" sz="2800" i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pic>
        <p:nvPicPr>
          <p:cNvPr id="7174" name="Picture 6" descr="Resultado de imagen para mapas de chile por regiones">
            <a:extLst>
              <a:ext uri="{FF2B5EF4-FFF2-40B4-BE49-F238E27FC236}">
                <a16:creationId xmlns:a16="http://schemas.microsoft.com/office/drawing/2014/main" xmlns="" id="{5B381817-B985-4D3E-AB77-41FCC2F65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" y="1031272"/>
            <a:ext cx="769937" cy="541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BD21845-B471-4341-A871-FC2D40EF168C}"/>
              </a:ext>
            </a:extLst>
          </p:cNvPr>
          <p:cNvSpPr txBox="1"/>
          <p:nvPr/>
        </p:nvSpPr>
        <p:spPr>
          <a:xfrm>
            <a:off x="791542" y="6381416"/>
            <a:ext cx="3227297" cy="24467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>
              <a:buNone/>
            </a:pP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 Fuentes: Ministerio de Salud y Ministerio de Educación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xmlns="" id="{16B45CA9-DAC0-4814-82AA-40600EEAA2E6}"/>
              </a:ext>
            </a:extLst>
          </p:cNvPr>
          <p:cNvSpPr/>
          <p:nvPr/>
        </p:nvSpPr>
        <p:spPr>
          <a:xfrm>
            <a:off x="874184" y="1056756"/>
            <a:ext cx="3123050" cy="991904"/>
          </a:xfrm>
          <a:prstGeom prst="roundRect">
            <a:avLst/>
          </a:prstGeom>
          <a:solidFill>
            <a:schemeClr val="accent5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solidFill>
                  <a:srgbClr val="000000"/>
                </a:solidFill>
                <a:latin typeface="Candara" panose="020E0502030303020204" pitchFamily="34" charset="0"/>
              </a:rPr>
              <a:t>Formación de técnicos de nivel superior </a:t>
            </a:r>
          </a:p>
          <a:p>
            <a:pPr algn="ctr"/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>en varias ramas de la salud: enfermería, obstetricia, odontología, farmacia etc.</a:t>
            </a:r>
          </a:p>
          <a:p>
            <a:pPr algn="ctr"/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>Centros de formación técnica, Institutos profesionales o Universidades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86B578D5-985A-47CA-B370-1D02F3B47E50}"/>
              </a:ext>
            </a:extLst>
          </p:cNvPr>
          <p:cNvSpPr/>
          <p:nvPr/>
        </p:nvSpPr>
        <p:spPr>
          <a:xfrm>
            <a:off x="494593" y="2403537"/>
            <a:ext cx="3840992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solidFill>
                  <a:srgbClr val="000000"/>
                </a:solidFill>
                <a:latin typeface="Candara" panose="020E0502030303020204" pitchFamily="34" charset="0"/>
              </a:rPr>
              <a:t>Duración carreras</a:t>
            </a:r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/>
            </a:r>
            <a:b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</a:br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>- Mayoritariamente de 4 a 5 semestres en CFPT y UES </a:t>
            </a:r>
          </a:p>
          <a:p>
            <a:pPr algn="ctr"/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>- IP: 2 semestres en la mayoría de los casos 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xmlns="" id="{F76AD296-19EE-445C-A5A8-2BA0CDA64318}"/>
              </a:ext>
            </a:extLst>
          </p:cNvPr>
          <p:cNvSpPr/>
          <p:nvPr/>
        </p:nvSpPr>
        <p:spPr>
          <a:xfrm>
            <a:off x="707499" y="3885500"/>
            <a:ext cx="8062332" cy="2497511"/>
          </a:xfrm>
          <a:prstGeom prst="roundRect">
            <a:avLst/>
          </a:prstGeom>
          <a:solidFill>
            <a:srgbClr val="FFEEB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rgbClr val="000000"/>
                </a:solidFill>
                <a:latin typeface="Candara" panose="020E0502030303020204" pitchFamily="34" charset="0"/>
              </a:rPr>
              <a:t> Los Auxiliares Paramédicos estarán habilitados para realizar las siguientes funciones:</a:t>
            </a:r>
          </a:p>
          <a:p>
            <a:pPr algn="ctr"/>
            <a:r>
              <a:rPr lang="es-CL" sz="11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</a:p>
          <a:p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a</a:t>
            </a:r>
            <a:r>
              <a:rPr lang="es-CL" sz="1050" b="1" dirty="0">
                <a:solidFill>
                  <a:srgbClr val="000000"/>
                </a:solidFill>
                <a:latin typeface="Candara" panose="020E0502030303020204" pitchFamily="34" charset="0"/>
              </a:rPr>
              <a:t>. Ejecutar técnicas y procedimientos que le sean asignados por el profesional que lo supervisa,</a:t>
            </a: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 de acuerdo a las normas, procedimientos operativos estandarizados y/o manuales de calidad vigentes en el establecimiento en que se desempeña.     </a:t>
            </a:r>
          </a:p>
          <a:p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b</a:t>
            </a:r>
            <a:r>
              <a:rPr lang="es-CL" sz="1050" b="1" dirty="0">
                <a:solidFill>
                  <a:srgbClr val="000000"/>
                </a:solidFill>
                <a:latin typeface="Candara" panose="020E0502030303020204" pitchFamily="34" charset="0"/>
              </a:rPr>
              <a:t>. Realizar limpieza y desinfección</a:t>
            </a: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, de acuerdo a un procedimiento operativo estandarizado (POE), aplicando rigurosamente técnicas de asepsia en el manejo de materiales y en la mantención del lugar de trabajo.     </a:t>
            </a:r>
          </a:p>
          <a:p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c. </a:t>
            </a:r>
            <a:r>
              <a:rPr lang="es-CL" sz="1050" b="1" dirty="0">
                <a:solidFill>
                  <a:srgbClr val="000000"/>
                </a:solidFill>
                <a:latin typeface="Candara" panose="020E0502030303020204" pitchFamily="34" charset="0"/>
              </a:rPr>
              <a:t>Aplicar y cumplir normas de prevención y control de las Infecciones Asociadas a la Atención de Salud</a:t>
            </a: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, tanto en la ejecución de procedimientos, manejo de materiales o desechos orgánicos e inorgánicos, como en la mantención del lugar de trabajo.     </a:t>
            </a:r>
          </a:p>
          <a:p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d. Aplicar y cumplir normas de bioseguridad y manejo de residuos de establecimientos de atención de salud de acuerdo a normativa vigente.    </a:t>
            </a:r>
          </a:p>
          <a:p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 e. </a:t>
            </a:r>
            <a:r>
              <a:rPr lang="es-CL" sz="1050" b="1" dirty="0">
                <a:solidFill>
                  <a:srgbClr val="000000"/>
                </a:solidFill>
                <a:latin typeface="Candara" panose="020E0502030303020204" pitchFamily="34" charset="0"/>
              </a:rPr>
              <a:t>Cumplir los procedimientos para prevenir riesgos de accidentes y enfermedades inherentes a su desempeño laboral.</a:t>
            </a: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     </a:t>
            </a:r>
          </a:p>
          <a:p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f. </a:t>
            </a:r>
            <a:r>
              <a:rPr lang="es-CL" sz="1050" b="1" dirty="0">
                <a:solidFill>
                  <a:srgbClr val="000000"/>
                </a:solidFill>
                <a:latin typeface="Candara" panose="020E0502030303020204" pitchFamily="34" charset="0"/>
              </a:rPr>
              <a:t>Preparar y mantener el aseo y el orden de equipos, insumos, instrumentos y sitio de trabajo</a:t>
            </a: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, y reportar cualquier anormalidad.     </a:t>
            </a:r>
          </a:p>
          <a:p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g. </a:t>
            </a:r>
            <a:r>
              <a:rPr lang="es-CL" sz="1050" b="1" dirty="0">
                <a:solidFill>
                  <a:srgbClr val="000000"/>
                </a:solidFill>
                <a:latin typeface="Candara" panose="020E0502030303020204" pitchFamily="34" charset="0"/>
              </a:rPr>
              <a:t>Efectuar registros en sistemas de información y estadísticas.</a:t>
            </a:r>
          </a:p>
          <a:p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</a:p>
          <a:p>
            <a:r>
              <a:rPr lang="es-CL" sz="1050" b="1" dirty="0">
                <a:solidFill>
                  <a:srgbClr val="0070C0"/>
                </a:solidFill>
                <a:latin typeface="Candara" panose="020E0502030303020204" pitchFamily="34" charset="0"/>
              </a:rPr>
              <a:t>+ </a:t>
            </a:r>
            <a:r>
              <a:rPr lang="es-CL" sz="1050" b="1" i="1" dirty="0">
                <a:solidFill>
                  <a:srgbClr val="0070C0"/>
                </a:solidFill>
                <a:latin typeface="Candara" panose="020E0502030303020204" pitchFamily="34" charset="0"/>
              </a:rPr>
              <a:t>funciones específicas de acuerdo a  cada una de las 8 áreas de desempeño reconocidas por el decreto 90</a:t>
            </a:r>
            <a:endParaRPr lang="es-CL" sz="1100" b="1" i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5FD1F3B1-B9D6-4DB4-8432-2A928246E201}"/>
              </a:ext>
            </a:extLst>
          </p:cNvPr>
          <p:cNvSpPr/>
          <p:nvPr/>
        </p:nvSpPr>
        <p:spPr>
          <a:xfrm>
            <a:off x="4662239" y="1186149"/>
            <a:ext cx="4365819" cy="2637263"/>
          </a:xfrm>
          <a:prstGeom prst="roundRect">
            <a:avLst/>
          </a:prstGeom>
          <a:solidFill>
            <a:schemeClr val="accent5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solidFill>
                  <a:srgbClr val="000000"/>
                </a:solidFill>
                <a:latin typeface="Candara" panose="020E0502030303020204" pitchFamily="34" charset="0"/>
              </a:rPr>
              <a:t>Auxiliares paramédicos que no poseen títulos de técnicos de nivel medio o superior deben acreditar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>Poseer licencia de enseñanza media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>Haber realizado y aprobado el curso de capacitación respectivo de un mínimo de 1.600 horas según programa definido por el Ministerio de Salud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000000"/>
                </a:solidFill>
                <a:latin typeface="Candara" panose="020E0502030303020204" pitchFamily="34" charset="0"/>
              </a:rPr>
              <a:t>Haber rendido y aprobado el Examen de Competencias en el área específica, ante la Secretaría Regional Ministerial de Salud</a:t>
            </a:r>
          </a:p>
          <a:p>
            <a:endParaRPr lang="es-CL" sz="12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es-CL" sz="1200" i="1" dirty="0">
                <a:solidFill>
                  <a:srgbClr val="000000"/>
                </a:solidFill>
                <a:latin typeface="Candara" panose="020E0502030303020204" pitchFamily="34" charset="0"/>
              </a:rPr>
              <a:t>Decreto 90 del  Ministerio de Salud Enero de 2017 – </a:t>
            </a:r>
          </a:p>
          <a:p>
            <a:r>
              <a:rPr lang="es-CL" sz="1200" i="1" dirty="0">
                <a:solidFill>
                  <a:srgbClr val="000000"/>
                </a:solidFill>
                <a:latin typeface="Candara" panose="020E0502030303020204" pitchFamily="34" charset="0"/>
              </a:rPr>
              <a:t>Plazo de cumplimiento: enero de 2020 para auxiliares sector público y privado</a:t>
            </a:r>
            <a:endParaRPr lang="es-CL" sz="12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xmlns="" id="{30C5C26D-6A0B-4BD3-A58D-AE581BAAC912}"/>
              </a:ext>
            </a:extLst>
          </p:cNvPr>
          <p:cNvSpPr/>
          <p:nvPr/>
        </p:nvSpPr>
        <p:spPr>
          <a:xfrm>
            <a:off x="2099632" y="2101901"/>
            <a:ext cx="484632" cy="308112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err="1">
              <a:solidFill>
                <a:schemeClr val="tx1"/>
              </a:solidFill>
            </a:endParaRPr>
          </a:p>
        </p:txBody>
      </p:sp>
      <p:cxnSp>
        <p:nvCxnSpPr>
          <p:cNvPr id="5" name="Conector: angular 4">
            <a:extLst>
              <a:ext uri="{FF2B5EF4-FFF2-40B4-BE49-F238E27FC236}">
                <a16:creationId xmlns:a16="http://schemas.microsoft.com/office/drawing/2014/main" xmlns="" id="{79340ADA-C434-4903-BACF-4E99F556F228}"/>
              </a:ext>
            </a:extLst>
          </p:cNvPr>
          <p:cNvCxnSpPr>
            <a:cxnSpLocks/>
          </p:cNvCxnSpPr>
          <p:nvPr/>
        </p:nvCxnSpPr>
        <p:spPr>
          <a:xfrm rot="5400000">
            <a:off x="5953099" y="3533890"/>
            <a:ext cx="493356" cy="445446"/>
          </a:xfrm>
          <a:prstGeom prst="bentConnector3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185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1173791-426A-4A97-9BE2-999B89FF8299}"/>
              </a:ext>
            </a:extLst>
          </p:cNvPr>
          <p:cNvSpPr/>
          <p:nvPr/>
        </p:nvSpPr>
        <p:spPr>
          <a:xfrm>
            <a:off x="212309" y="36904"/>
            <a:ext cx="80605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dirty="0">
                <a:solidFill>
                  <a:srgbClr val="0070C0"/>
                </a:solidFill>
                <a:latin typeface="Candara" panose="020E0502030303020204" pitchFamily="34" charset="0"/>
              </a:rPr>
              <a:t>Cooperación: Acciones estratégicas para la formación </a:t>
            </a:r>
          </a:p>
          <a:p>
            <a:pPr algn="ctr"/>
            <a:r>
              <a:rPr lang="es-CL" sz="2400" dirty="0">
                <a:solidFill>
                  <a:srgbClr val="0070C0"/>
                </a:solidFill>
                <a:latin typeface="Candara" panose="020E0502030303020204" pitchFamily="34" charset="0"/>
              </a:rPr>
              <a:t>de técnicos de salud en Chile</a:t>
            </a:r>
            <a:endParaRPr lang="es-CL" sz="2400" i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pic>
        <p:nvPicPr>
          <p:cNvPr id="7174" name="Picture 6" descr="Resultado de imagen para mapas de chile por regiones">
            <a:extLst>
              <a:ext uri="{FF2B5EF4-FFF2-40B4-BE49-F238E27FC236}">
                <a16:creationId xmlns:a16="http://schemas.microsoft.com/office/drawing/2014/main" xmlns="" id="{5B381817-B985-4D3E-AB77-41FCC2F65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" y="1031272"/>
            <a:ext cx="769937" cy="541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BD21845-B471-4341-A871-FC2D40EF168C}"/>
              </a:ext>
            </a:extLst>
          </p:cNvPr>
          <p:cNvSpPr txBox="1"/>
          <p:nvPr/>
        </p:nvSpPr>
        <p:spPr>
          <a:xfrm>
            <a:off x="1463755" y="6421155"/>
            <a:ext cx="6216490" cy="9247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>
              <a:buNone/>
            </a:pPr>
            <a:r>
              <a:rPr lang="es-CL" sz="1050" dirty="0">
                <a:solidFill>
                  <a:srgbClr val="000000"/>
                </a:solidFill>
                <a:latin typeface="Candara" panose="020E0502030303020204" pitchFamily="34" charset="0"/>
              </a:rPr>
              <a:t> Fuentes: BBDD RRHH Ministerio de Salud y documentación de la División de Atención de Atención Primaria del Ministerio.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1DEFB16-5E24-4959-B6B6-A1A03C8CBE09}"/>
              </a:ext>
            </a:extLst>
          </p:cNvPr>
          <p:cNvSpPr txBox="1"/>
          <p:nvPr/>
        </p:nvSpPr>
        <p:spPr>
          <a:xfrm>
            <a:off x="516857" y="1173404"/>
            <a:ext cx="8564136" cy="465332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0187" indent="-228600">
              <a:buFont typeface="+mj-lt"/>
              <a:buAutoNum type="arabicPeriod"/>
            </a:pPr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Creación en 1995 del estatuto funcionario único del equipo de salud de APS </a:t>
            </a: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en el sector público que incluye a los técnicos de salud </a:t>
            </a:r>
          </a:p>
          <a:p>
            <a:pPr marL="1587"/>
            <a:endParaRPr lang="es-CL" sz="16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2. Desde julio de 2013, obligación por todos los profesionales y técnicos de salud del sector público </a:t>
            </a: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y privado de estar inscritos en el Registro Nacional de Prestadores Individuales de Salud</a:t>
            </a: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con su titulo o habilitación a ejercer comprobados, para atender las patologías, </a:t>
            </a: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problemas de salud, y exámenes preventivos del Sistema de Garantía en Salud, AUGE, </a:t>
            </a: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promulgado en 2005 (abarca  los 80 problemas de salud más prevalentes </a:t>
            </a: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en la población chilena). Los auxiliares paramédicos sin titulo tienen hasta enero de 2020 </a:t>
            </a: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para cumplir con esta obligación.</a:t>
            </a:r>
          </a:p>
          <a:p>
            <a:pPr marL="1587"/>
            <a:endParaRPr lang="es-CL" sz="16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3. Del punto anterior se desprendió la necesidad de dictar el decreto 90/enero 2017, </a:t>
            </a: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que definió un perfil de funciones de los auxiliares paramédicos, que los centros formadores </a:t>
            </a:r>
          </a:p>
          <a:p>
            <a:pPr marL="1587"/>
            <a:r>
              <a:rPr lang="es-CL" sz="1600" dirty="0">
                <a:solidFill>
                  <a:srgbClr val="0070C0"/>
                </a:solidFill>
                <a:latin typeface="Candara" panose="020E0502030303020204" pitchFamily="34" charset="0"/>
              </a:rPr>
              <a:t>pueden utilizar para revisar y orientar su malla curricular y perfiles de egreso</a:t>
            </a:r>
          </a:p>
          <a:p>
            <a:pPr marL="1587"/>
            <a:endParaRPr lang="es-CL" sz="16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1587"/>
            <a:endParaRPr lang="es-CL" sz="16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1587" algn="ctr"/>
            <a:r>
              <a:rPr lang="es-CL" sz="1600" b="1" i="1" dirty="0">
                <a:solidFill>
                  <a:srgbClr val="0070C0"/>
                </a:solidFill>
                <a:latin typeface="Candara" panose="020E0502030303020204" pitchFamily="34" charset="0"/>
              </a:rPr>
              <a:t>El Ministerio de Salud de Chile esta dispuesto a compartir experiencias y colaborar con otros </a:t>
            </a:r>
          </a:p>
          <a:p>
            <a:pPr marL="1587" algn="ctr"/>
            <a:r>
              <a:rPr lang="es-CL" sz="1600" b="1" i="1" dirty="0">
                <a:solidFill>
                  <a:srgbClr val="0070C0"/>
                </a:solidFill>
                <a:latin typeface="Candara" panose="020E0502030303020204" pitchFamily="34" charset="0"/>
              </a:rPr>
              <a:t>países de la  RETS en los ámbitos citados</a:t>
            </a:r>
            <a:endParaRPr lang="es-CL" sz="16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1587"/>
            <a:endParaRPr lang="es-CL" sz="1600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824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1173791-426A-4A97-9BE2-999B89FF8299}"/>
              </a:ext>
            </a:extLst>
          </p:cNvPr>
          <p:cNvSpPr/>
          <p:nvPr/>
        </p:nvSpPr>
        <p:spPr>
          <a:xfrm>
            <a:off x="212309" y="36904"/>
            <a:ext cx="8060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dirty="0">
                <a:solidFill>
                  <a:srgbClr val="0070C0"/>
                </a:solidFill>
                <a:latin typeface="Candara" panose="020E0502030303020204" pitchFamily="34" charset="0"/>
              </a:rPr>
              <a:t>Cooperación: Problemas identificados en Chile</a:t>
            </a:r>
            <a:endParaRPr lang="es-CL" sz="2400" i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pic>
        <p:nvPicPr>
          <p:cNvPr id="7174" name="Picture 6" descr="Resultado de imagen para mapas de chile por regiones">
            <a:extLst>
              <a:ext uri="{FF2B5EF4-FFF2-40B4-BE49-F238E27FC236}">
                <a16:creationId xmlns:a16="http://schemas.microsoft.com/office/drawing/2014/main" xmlns="" id="{5B381817-B985-4D3E-AB77-41FCC2F65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" y="1031272"/>
            <a:ext cx="769937" cy="541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1DEFB16-5E24-4959-B6B6-A1A03C8CBE09}"/>
              </a:ext>
            </a:extLst>
          </p:cNvPr>
          <p:cNvSpPr txBox="1"/>
          <p:nvPr/>
        </p:nvSpPr>
        <p:spPr>
          <a:xfrm>
            <a:off x="711200" y="788598"/>
            <a:ext cx="8564136" cy="601979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non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0187" indent="-228600">
              <a:buFont typeface="+mj-lt"/>
              <a:buAutoNum type="arabicPeriod"/>
            </a:pPr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Desregulación del Sistema de formación de técnicos y de la Educación Superior en el país </a:t>
            </a:r>
          </a:p>
          <a:p>
            <a:pPr marL="1587"/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que dificulta la contratación de funcionarios que tengan un nivel  homogéneo de conocimientos </a:t>
            </a:r>
          </a:p>
          <a:p>
            <a:pPr marL="1587"/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y capacidades y cuyos perfiles sean más acordes a las necesidades de la población </a:t>
            </a:r>
          </a:p>
          <a:p>
            <a:pPr marL="1587"/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y de la composición de equipos de salud:</a:t>
            </a:r>
          </a:p>
          <a:p>
            <a:pPr marL="230187" indent="-228600">
              <a:buFont typeface="+mj-lt"/>
              <a:buAutoNum type="arabicPeriod"/>
            </a:pPr>
            <a:endParaRPr lang="es-CL" sz="1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744537" lvl="1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duraciones dispares de las carreras </a:t>
            </a:r>
          </a:p>
          <a:p>
            <a:pPr marL="744537" lvl="1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gran diversidad de instituciones formadoras : universidades, centros de formación </a:t>
            </a:r>
          </a:p>
          <a:p>
            <a:pPr marL="458787" lvl="1"/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      técnicos, institutos profesionales</a:t>
            </a:r>
          </a:p>
          <a:p>
            <a:pPr marL="744537" lvl="1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crecimiento descontrolado de los centros de formación de técnicos</a:t>
            </a:r>
          </a:p>
          <a:p>
            <a:pPr marL="744537" lvl="1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no-obligatoriedad de la acreditación de las carreras de técnicos de salud</a:t>
            </a:r>
          </a:p>
          <a:p>
            <a:pPr marL="458787" lvl="1"/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 por la Comisión Nacional de Acreditación del Ministerio de Educación</a:t>
            </a:r>
          </a:p>
          <a:p>
            <a:pPr marL="744537" lvl="1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Insuficiente priorización en algunos centros formadores de los requerimientos de </a:t>
            </a:r>
          </a:p>
          <a:p>
            <a:pPr marL="458787" lvl="1"/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campos clínicos para la formación de sus estudiantes.</a:t>
            </a:r>
          </a:p>
          <a:p>
            <a:pPr marL="744537" lvl="1" indent="-285750">
              <a:buFont typeface="Arial" panose="020B0604020202020204" pitchFamily="34" charset="0"/>
              <a:buChar char="•"/>
            </a:pPr>
            <a:endParaRPr lang="es-CL" sz="1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344487" indent="-342900">
              <a:buAutoNum type="arabicPeriod" startAt="2"/>
            </a:pPr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Por el lado del Ministerio de Salud: </a:t>
            </a:r>
          </a:p>
          <a:p>
            <a:pPr marL="801687" lvl="1" indent="-34290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definir y difundir perfiles de competencias para el desempeño </a:t>
            </a:r>
          </a:p>
          <a:p>
            <a:pPr marL="458787" lvl="1"/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de los técnicos y auxiliares de salud en las distintas áreas : </a:t>
            </a:r>
            <a:r>
              <a:rPr lang="es-CL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el decreto 90/2017 es un primer paso.</a:t>
            </a:r>
          </a:p>
          <a:p>
            <a:pPr marL="744537" lvl="1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establecer y difundir</a:t>
            </a:r>
            <a:r>
              <a:rPr lang="es-CL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una proyección de mediano plazo de las necesidades </a:t>
            </a:r>
          </a:p>
          <a:p>
            <a:pPr marL="458787" lvl="1"/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de dotación de técnicos y auxiliares de salud en APS y hospitales del sector público</a:t>
            </a:r>
          </a:p>
          <a:p>
            <a:pPr marL="458787" lvl="1"/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en función de las necesidades de salud de la población, el modelo de atención </a:t>
            </a:r>
          </a:p>
          <a:p>
            <a:pPr marL="458787" lvl="1"/>
            <a:r>
              <a:rPr lang="es-CL" sz="1400" dirty="0">
                <a:solidFill>
                  <a:srgbClr val="0070C0"/>
                </a:solidFill>
                <a:latin typeface="Candara" panose="020E0502030303020204" pitchFamily="34" charset="0"/>
              </a:rPr>
              <a:t>y la organización de los equipos de trabajo</a:t>
            </a:r>
          </a:p>
          <a:p>
            <a:pPr marL="744537" lvl="1" indent="-285750">
              <a:buFont typeface="Arial" panose="020B0604020202020204" pitchFamily="34" charset="0"/>
              <a:buChar char="•"/>
            </a:pPr>
            <a:endParaRPr lang="es-CL" sz="1400" i="1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1587" algn="ctr"/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Interés en la cooperación con otros países de la RETS</a:t>
            </a:r>
            <a:r>
              <a:rPr lang="es-CL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s-CL" sz="1400" b="1" dirty="0">
                <a:solidFill>
                  <a:srgbClr val="0070C0"/>
                </a:solidFill>
                <a:latin typeface="Candara" panose="020E0502030303020204" pitchFamily="34" charset="0"/>
              </a:rPr>
              <a:t>en </a:t>
            </a:r>
          </a:p>
          <a:p>
            <a:pPr marL="287337" indent="-285750" algn="ctr">
              <a:buFont typeface="Arial" panose="020B0604020202020204" pitchFamily="34" charset="0"/>
              <a:buChar char="•"/>
            </a:pPr>
            <a:r>
              <a:rPr lang="es-CL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desarrollar perfiles de competencias </a:t>
            </a:r>
          </a:p>
          <a:p>
            <a:pPr marL="287337" indent="-285750" algn="ctr">
              <a:buFont typeface="Arial" panose="020B0604020202020204" pitchFamily="34" charset="0"/>
              <a:buChar char="•"/>
            </a:pPr>
            <a:r>
              <a:rPr lang="es-CL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Impulsar o fortalecer una colaboración entre Ministerios de Educación y de Salud </a:t>
            </a:r>
          </a:p>
          <a:p>
            <a:pPr marL="1587" algn="ctr"/>
            <a:r>
              <a:rPr lang="es-CL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materia de acreditación de carreras de formación de técnicos en salud</a:t>
            </a:r>
          </a:p>
          <a:p>
            <a:pPr marL="1587" algn="ctr"/>
            <a:r>
              <a:rPr lang="es-CL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y en sistemas de acreditación de carreras de técnicos en salud</a:t>
            </a:r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xmlns="" id="{5B87E464-5969-457F-BB96-83D0AED1F397}"/>
              </a:ext>
            </a:extLst>
          </p:cNvPr>
          <p:cNvSpPr/>
          <p:nvPr/>
        </p:nvSpPr>
        <p:spPr>
          <a:xfrm>
            <a:off x="8333258" y="1107986"/>
            <a:ext cx="251942" cy="4695914"/>
          </a:xfrm>
          <a:prstGeom prst="downArrow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err="1">
              <a:solidFill>
                <a:schemeClr val="tx1"/>
              </a:solidFill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82CCA17E-FA5D-4C12-B5F2-0CB60F418225}"/>
              </a:ext>
            </a:extLst>
          </p:cNvPr>
          <p:cNvCxnSpPr>
            <a:cxnSpLocks/>
          </p:cNvCxnSpPr>
          <p:nvPr/>
        </p:nvCxnSpPr>
        <p:spPr>
          <a:xfrm>
            <a:off x="7956869" y="1155700"/>
            <a:ext cx="475931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BB2A9DB1-3A3C-4515-A64E-D9CBD38D7A98}"/>
              </a:ext>
            </a:extLst>
          </p:cNvPr>
          <p:cNvCxnSpPr>
            <a:cxnSpLocks/>
          </p:cNvCxnSpPr>
          <p:nvPr/>
        </p:nvCxnSpPr>
        <p:spPr>
          <a:xfrm>
            <a:off x="7857327" y="4635500"/>
            <a:ext cx="575473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xmlns="" id="{7CB52DF9-CB97-4847-BD79-F9DA6FC182A2}"/>
              </a:ext>
            </a:extLst>
          </p:cNvPr>
          <p:cNvSpPr/>
          <p:nvPr/>
        </p:nvSpPr>
        <p:spPr>
          <a:xfrm rot="10800000">
            <a:off x="7570047" y="5620912"/>
            <a:ext cx="978408" cy="258204"/>
          </a:xfrm>
          <a:prstGeom prst="rightArrow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7022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7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m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Contenido">
  <a:themeElements>
    <a:clrScheme name="Personalizado 1">
      <a:dk1>
        <a:srgbClr val="FFFFFF"/>
      </a:dk1>
      <a:lt1>
        <a:srgbClr val="FFFFFF"/>
      </a:lt1>
      <a:dk2>
        <a:srgbClr val="33448D"/>
      </a:dk2>
      <a:lt2>
        <a:srgbClr val="FFFFFF"/>
      </a:lt2>
      <a:accent1>
        <a:srgbClr val="0070C0"/>
      </a:accent1>
      <a:accent2>
        <a:srgbClr val="E63C00"/>
      </a:accent2>
      <a:accent3>
        <a:srgbClr val="CC2A04"/>
      </a:accent3>
      <a:accent4>
        <a:srgbClr val="0070C0"/>
      </a:accent4>
      <a:accent5>
        <a:srgbClr val="003258"/>
      </a:accent5>
      <a:accent6>
        <a:srgbClr val="808080"/>
      </a:accent6>
      <a:hlink>
        <a:srgbClr val="D8D8D8"/>
      </a:hlink>
      <a:folHlink>
        <a:srgbClr val="8717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9525">
          <a:solidFill>
            <a:schemeClr val="accent1"/>
          </a:solidFill>
          <a:miter lim="800000"/>
          <a:headEnd/>
          <a:tailEnd/>
        </a:ln>
        <a:effectLst/>
        <a:extLst/>
      </a:spPr>
      <a:bodyPr vert="horz" wrap="square" lIns="72009" tIns="72009" rIns="72009" bIns="72009" numCol="1" anchor="t" anchorCtr="0" compatLnSpc="1">
        <a:prstTxWarp prst="textNoShape">
          <a:avLst/>
        </a:prstTxWarp>
        <a:noAutofit/>
      </a:bodyPr>
      <a:lstStyle>
        <a:defPPr marL="1587" indent="0">
          <a:buNone/>
          <a:defRPr sz="1200" dirty="0" smtClean="0"/>
        </a:defPPr>
      </a:lstStyle>
    </a:txDef>
  </a:objectDefaults>
  <a:extraClrSchemeLst>
    <a:extraClrScheme>
      <a:clrScheme name="Blank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C2">
        <a:dk1>
          <a:srgbClr val="33448D"/>
        </a:dk1>
        <a:lt1>
          <a:srgbClr val="FFFFFF"/>
        </a:lt1>
        <a:dk2>
          <a:srgbClr val="33448D"/>
        </a:dk2>
        <a:lt2>
          <a:srgbClr val="FFFFFF"/>
        </a:lt2>
        <a:accent1>
          <a:srgbClr val="B6BFDF"/>
        </a:accent1>
        <a:accent2>
          <a:srgbClr val="33448D"/>
        </a:accent2>
        <a:accent3>
          <a:srgbClr val="7686BA"/>
        </a:accent3>
        <a:accent4>
          <a:srgbClr val="BDCB38"/>
        </a:accent4>
        <a:accent5>
          <a:srgbClr val="4BACC6"/>
        </a:accent5>
        <a:accent6>
          <a:srgbClr val="808080"/>
        </a:accent6>
        <a:hlink>
          <a:srgbClr val="7686BA"/>
        </a:hlink>
        <a:folHlink>
          <a:srgbClr val="BDCB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tenido">
  <a:themeElements>
    <a:clrScheme name="Personalizado 1">
      <a:dk1>
        <a:srgbClr val="FFFFFF"/>
      </a:dk1>
      <a:lt1>
        <a:srgbClr val="FFFFFF"/>
      </a:lt1>
      <a:dk2>
        <a:srgbClr val="33448D"/>
      </a:dk2>
      <a:lt2>
        <a:srgbClr val="FFFFFF"/>
      </a:lt2>
      <a:accent1>
        <a:srgbClr val="0070C0"/>
      </a:accent1>
      <a:accent2>
        <a:srgbClr val="E63C00"/>
      </a:accent2>
      <a:accent3>
        <a:srgbClr val="CC2A04"/>
      </a:accent3>
      <a:accent4>
        <a:srgbClr val="0070C0"/>
      </a:accent4>
      <a:accent5>
        <a:srgbClr val="003258"/>
      </a:accent5>
      <a:accent6>
        <a:srgbClr val="808080"/>
      </a:accent6>
      <a:hlink>
        <a:srgbClr val="D8D8D8"/>
      </a:hlink>
      <a:folHlink>
        <a:srgbClr val="8717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9525">
          <a:solidFill>
            <a:schemeClr val="accent1"/>
          </a:solidFill>
          <a:miter lim="800000"/>
          <a:headEnd/>
          <a:tailEnd/>
        </a:ln>
        <a:effectLst/>
        <a:extLst/>
      </a:spPr>
      <a:bodyPr vert="horz" wrap="square" lIns="72009" tIns="72009" rIns="72009" bIns="72009" numCol="1" anchor="t" anchorCtr="0" compatLnSpc="1">
        <a:prstTxWarp prst="textNoShape">
          <a:avLst/>
        </a:prstTxWarp>
        <a:noAutofit/>
      </a:bodyPr>
      <a:lstStyle>
        <a:defPPr marL="1587" indent="0">
          <a:buNone/>
          <a:defRPr sz="1200" dirty="0" smtClean="0"/>
        </a:defPPr>
      </a:lstStyle>
    </a:txDef>
  </a:objectDefaults>
  <a:extraClrSchemeLst>
    <a:extraClrScheme>
      <a:clrScheme name="Blank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C2">
        <a:dk1>
          <a:srgbClr val="33448D"/>
        </a:dk1>
        <a:lt1>
          <a:srgbClr val="FFFFFF"/>
        </a:lt1>
        <a:dk2>
          <a:srgbClr val="33448D"/>
        </a:dk2>
        <a:lt2>
          <a:srgbClr val="FFFFFF"/>
        </a:lt2>
        <a:accent1>
          <a:srgbClr val="B6BFDF"/>
        </a:accent1>
        <a:accent2>
          <a:srgbClr val="33448D"/>
        </a:accent2>
        <a:accent3>
          <a:srgbClr val="7686BA"/>
        </a:accent3>
        <a:accent4>
          <a:srgbClr val="BDCB38"/>
        </a:accent4>
        <a:accent5>
          <a:srgbClr val="4BACC6"/>
        </a:accent5>
        <a:accent6>
          <a:srgbClr val="808080"/>
        </a:accent6>
        <a:hlink>
          <a:srgbClr val="7686BA"/>
        </a:hlink>
        <a:folHlink>
          <a:srgbClr val="BDCB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tenido">
  <a:themeElements>
    <a:clrScheme name="Personalizado 1">
      <a:dk1>
        <a:srgbClr val="FFFFFF"/>
      </a:dk1>
      <a:lt1>
        <a:srgbClr val="FFFFFF"/>
      </a:lt1>
      <a:dk2>
        <a:srgbClr val="33448D"/>
      </a:dk2>
      <a:lt2>
        <a:srgbClr val="FFFFFF"/>
      </a:lt2>
      <a:accent1>
        <a:srgbClr val="0070C0"/>
      </a:accent1>
      <a:accent2>
        <a:srgbClr val="E63C00"/>
      </a:accent2>
      <a:accent3>
        <a:srgbClr val="CC2A04"/>
      </a:accent3>
      <a:accent4>
        <a:srgbClr val="0070C0"/>
      </a:accent4>
      <a:accent5>
        <a:srgbClr val="003258"/>
      </a:accent5>
      <a:accent6>
        <a:srgbClr val="808080"/>
      </a:accent6>
      <a:hlink>
        <a:srgbClr val="D8D8D8"/>
      </a:hlink>
      <a:folHlink>
        <a:srgbClr val="8717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9525">
          <a:solidFill>
            <a:schemeClr val="accent1"/>
          </a:solidFill>
          <a:miter lim="800000"/>
          <a:headEnd/>
          <a:tailEnd/>
        </a:ln>
        <a:effectLst/>
        <a:extLst/>
      </a:spPr>
      <a:bodyPr vert="horz" wrap="square" lIns="72009" tIns="72009" rIns="72009" bIns="72009" numCol="1" anchor="t" anchorCtr="0" compatLnSpc="1">
        <a:prstTxWarp prst="textNoShape">
          <a:avLst/>
        </a:prstTxWarp>
        <a:noAutofit/>
      </a:bodyPr>
      <a:lstStyle>
        <a:defPPr marL="1587" indent="0">
          <a:buNone/>
          <a:defRPr sz="1200" dirty="0" smtClean="0"/>
        </a:defPPr>
      </a:lstStyle>
    </a:txDef>
  </a:objectDefaults>
  <a:extraClrSchemeLst>
    <a:extraClrScheme>
      <a:clrScheme name="Blank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C2">
        <a:dk1>
          <a:srgbClr val="33448D"/>
        </a:dk1>
        <a:lt1>
          <a:srgbClr val="FFFFFF"/>
        </a:lt1>
        <a:dk2>
          <a:srgbClr val="33448D"/>
        </a:dk2>
        <a:lt2>
          <a:srgbClr val="FFFFFF"/>
        </a:lt2>
        <a:accent1>
          <a:srgbClr val="B6BFDF"/>
        </a:accent1>
        <a:accent2>
          <a:srgbClr val="33448D"/>
        </a:accent2>
        <a:accent3>
          <a:srgbClr val="7686BA"/>
        </a:accent3>
        <a:accent4>
          <a:srgbClr val="BDCB38"/>
        </a:accent4>
        <a:accent5>
          <a:srgbClr val="4BACC6"/>
        </a:accent5>
        <a:accent6>
          <a:srgbClr val="808080"/>
        </a:accent6>
        <a:hlink>
          <a:srgbClr val="7686BA"/>
        </a:hlink>
        <a:folHlink>
          <a:srgbClr val="BDCB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7365</TotalTime>
  <Words>1309</Words>
  <Application>Microsoft Office PowerPoint</Application>
  <PresentationFormat>Apresentação na tela (4:3)</PresentationFormat>
  <Paragraphs>200</Paragraphs>
  <Slides>10</Slides>
  <Notes>10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Contenido</vt:lpstr>
      <vt:lpstr>Office Theme</vt:lpstr>
      <vt:lpstr>1_Contenido</vt:lpstr>
      <vt:lpstr>2_Contenido</vt:lpstr>
      <vt:lpstr>Diapositiva de think-cell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mjcanelo@outlook.com</dc:creator>
  <cp:lastModifiedBy>Vdgdi</cp:lastModifiedBy>
  <cp:revision>289</cp:revision>
  <cp:lastPrinted>2018-03-19T21:20:39Z</cp:lastPrinted>
  <dcterms:created xsi:type="dcterms:W3CDTF">2018-02-12T19:45:10Z</dcterms:created>
  <dcterms:modified xsi:type="dcterms:W3CDTF">2018-11-01T17:00:39Z</dcterms:modified>
</cp:coreProperties>
</file>