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21"/>
  </p:notesMasterIdLst>
  <p:sldIdLst>
    <p:sldId id="256" r:id="rId3"/>
    <p:sldId id="282" r:id="rId4"/>
    <p:sldId id="269" r:id="rId5"/>
    <p:sldId id="265" r:id="rId6"/>
    <p:sldId id="266" r:id="rId7"/>
    <p:sldId id="261" r:id="rId8"/>
    <p:sldId id="272" r:id="rId9"/>
    <p:sldId id="271" r:id="rId10"/>
    <p:sldId id="275" r:id="rId11"/>
    <p:sldId id="262" r:id="rId12"/>
    <p:sldId id="274" r:id="rId13"/>
    <p:sldId id="273" r:id="rId14"/>
    <p:sldId id="281" r:id="rId15"/>
    <p:sldId id="263" r:id="rId16"/>
    <p:sldId id="264" r:id="rId17"/>
    <p:sldId id="277" r:id="rId18"/>
    <p:sldId id="279" r:id="rId19"/>
    <p:sldId id="280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5305" autoAdjust="0"/>
  </p:normalViewPr>
  <p:slideViewPr>
    <p:cSldViewPr snapToGrid="0" showGuides="1">
      <p:cViewPr>
        <p:scale>
          <a:sx n="60" d="100"/>
          <a:sy n="60" d="100"/>
        </p:scale>
        <p:origin x="-522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38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Coluna2</c:v>
                </c:pt>
              </c:strCache>
            </c:strRef>
          </c:tx>
          <c:explosion val="15"/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3070349800159306"/>
                  <c:y val="-7.012260588571091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60%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0.13813625676562361"/>
                  <c:y val="2.042667651284630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40%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Folha1!$A$2:$A$3</c:f>
              <c:strCache>
                <c:ptCount val="2"/>
                <c:pt idx="0">
                  <c:v>Contrato de Trabalho em Funções Públicas</c:v>
                </c:pt>
                <c:pt idx="1">
                  <c:v>Contrato Individual de Trabalho</c:v>
                </c:pt>
              </c:strCache>
            </c:strRef>
          </c:cat>
          <c:val>
            <c:numRef>
              <c:f>Folha1!$B$2:$B$3</c:f>
              <c:numCache>
                <c:formatCode>0%</c:formatCode>
                <c:ptCount val="2"/>
                <c:pt idx="0">
                  <c:v>0.60000000000000031</c:v>
                </c:pt>
                <c:pt idx="1">
                  <c:v>0.4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pt-P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36736-92AA-49BE-B739-29F607D57DBD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CCC4F-C8DB-4EB8-A854-16F8634734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11170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Análises Clínicas e de Saúde Pública; Anatomia Patológica, Citológica e Tanatológica; Audiologia; </a:t>
            </a:r>
            <a:r>
              <a:rPr lang="pt-PT" dirty="0" err="1" smtClean="0"/>
              <a:t>Cardiopneumologia</a:t>
            </a:r>
            <a:r>
              <a:rPr lang="pt-PT" dirty="0" smtClean="0"/>
              <a:t>; Farmácia; Fisioterapia; Higienista Oral; Neurofisiologia; Prótese Dentária; </a:t>
            </a:r>
            <a:r>
              <a:rPr lang="pt-PT" dirty="0" err="1" smtClean="0"/>
              <a:t>Ortoprotésico</a:t>
            </a:r>
            <a:r>
              <a:rPr lang="pt-PT" dirty="0" smtClean="0"/>
              <a:t>; </a:t>
            </a:r>
            <a:r>
              <a:rPr lang="pt-PT" dirty="0" err="1" smtClean="0"/>
              <a:t>Ortótica</a:t>
            </a:r>
            <a:r>
              <a:rPr lang="pt-PT" dirty="0" smtClean="0"/>
              <a:t>; Radiologia; Radioterapia; Terapia da Fala; Terapia Ocupacional; Medicina Nuclear; Saúde Ambiental e Podologia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CC4F-C8DB-4EB8-A854-16F8634734BA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2736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4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6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78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02B6-1571-4C9D-B28B-AAC9BF2BF494}" type="datetime1">
              <a:rPr lang="pt-PT" smtClean="0"/>
              <a:pPr/>
              <a:t>13/11/2018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94F-517C-4895-9331-8FEA55837B0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806369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738" y="4406370"/>
            <a:ext cx="10362961" cy="13625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738" y="2906329"/>
            <a:ext cx="10362961" cy="15000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59676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82" y="1600044"/>
            <a:ext cx="5409317" cy="45266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1416" y="1600044"/>
            <a:ext cx="5410904" cy="45266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42088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79" y="1534420"/>
            <a:ext cx="5387089" cy="6406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79" y="2175059"/>
            <a:ext cx="5387089" cy="3951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647" y="1534420"/>
            <a:ext cx="5388676" cy="6406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647" y="2175059"/>
            <a:ext cx="5388676" cy="3951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21373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4610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0140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82" y="273445"/>
            <a:ext cx="4010547" cy="11609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298" y="273448"/>
            <a:ext cx="6816025" cy="58532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82" y="1434417"/>
            <a:ext cx="4010547" cy="4692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4771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99" y="4800134"/>
            <a:ext cx="7316152" cy="5672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499" y="612519"/>
            <a:ext cx="7316152" cy="4115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499" y="5367334"/>
            <a:ext cx="7316152" cy="8047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50267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90254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40351" y="275007"/>
            <a:ext cx="2741970" cy="585172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79" y="275007"/>
            <a:ext cx="8078252" cy="585172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37590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" y="188640"/>
            <a:ext cx="12192000" cy="12961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1" y="274638"/>
            <a:ext cx="11328400" cy="1066130"/>
          </a:xfrm>
        </p:spPr>
        <p:txBody>
          <a:bodyPr anchor="ctr">
            <a:normAutofit/>
          </a:bodyPr>
          <a:lstStyle>
            <a:lvl1pPr>
              <a:defRPr sz="4800" b="0">
                <a:solidFill>
                  <a:schemeClr val="bg1"/>
                </a:solidFill>
                <a:effectLst/>
                <a:latin typeface="Century Gothic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6" name="Rectângulo 15"/>
          <p:cNvSpPr/>
          <p:nvPr/>
        </p:nvSpPr>
        <p:spPr>
          <a:xfrm>
            <a:off x="2" y="1340768"/>
            <a:ext cx="12192000" cy="7200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69B0155C-4AC8-4A3B-A7D5-3FF57C01E1D6}"/>
              </a:ext>
            </a:extLst>
          </p:cNvPr>
          <p:cNvGrpSpPr/>
          <p:nvPr userDrawn="1"/>
        </p:nvGrpSpPr>
        <p:grpSpPr>
          <a:xfrm>
            <a:off x="1851677" y="6463275"/>
            <a:ext cx="7979543" cy="318060"/>
            <a:chOff x="431800" y="6398280"/>
            <a:chExt cx="8037584" cy="395947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417" y="6481019"/>
              <a:ext cx="3127485" cy="2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0377"/>
            <a:stretch/>
          </p:blipFill>
          <p:spPr bwMode="auto">
            <a:xfrm>
              <a:off x="431800" y="6398280"/>
              <a:ext cx="2365640" cy="395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859" y="6419758"/>
              <a:ext cx="1710525" cy="374469"/>
            </a:xfrm>
            <a:prstGeom prst="rect">
              <a:avLst/>
            </a:prstGeom>
          </p:spPr>
        </p:pic>
      </p:grpSp>
      <p:sp>
        <p:nvSpPr>
          <p:cNvPr id="17" name="Rectângulo 11">
            <a:extLst>
              <a:ext uri="{FF2B5EF4-FFF2-40B4-BE49-F238E27FC236}">
                <a16:creationId xmlns:a16="http://schemas.microsoft.com/office/drawing/2014/main" xmlns="" id="{F113B544-1B76-48FB-B2ED-2FD07B4AF7FD}"/>
              </a:ext>
            </a:extLst>
          </p:cNvPr>
          <p:cNvSpPr/>
          <p:nvPr userDrawn="1"/>
        </p:nvSpPr>
        <p:spPr>
          <a:xfrm>
            <a:off x="50171" y="6288451"/>
            <a:ext cx="12192000" cy="55603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/>
          <p:nvPr/>
        </p:nvSpPr>
        <p:spPr>
          <a:xfrm>
            <a:off x="1" y="188640"/>
            <a:ext cx="12192000" cy="12961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1" y="274638"/>
            <a:ext cx="11328400" cy="106613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1801" y="1678675"/>
            <a:ext cx="11328400" cy="4101490"/>
          </a:xfrm>
        </p:spPr>
        <p:txBody>
          <a:bodyPr anchor="ctr">
            <a:normAutofit/>
          </a:bodyPr>
          <a:lstStyle>
            <a:lvl1pPr marL="0" indent="-342900" algn="just">
              <a:spcBef>
                <a:spcPts val="0"/>
              </a:spcBef>
              <a:spcAft>
                <a:spcPts val="2873"/>
              </a:spcAft>
              <a:buFont typeface="Arial" panose="020B0604020202020204" pitchFamily="34" charset="0"/>
              <a:buChar char="•"/>
              <a:defRPr sz="2400" baseline="0">
                <a:latin typeface="Verdana" panose="020B0604030504040204" pitchFamily="34" charset="0"/>
              </a:defRPr>
            </a:lvl1pPr>
            <a:lvl2pPr algn="just">
              <a:spcBef>
                <a:spcPts val="0"/>
              </a:spcBef>
              <a:spcAft>
                <a:spcPts val="2873"/>
              </a:spcAft>
              <a:defRPr sz="2400">
                <a:latin typeface="Verdana" panose="020B0604030504040204" pitchFamily="34" charset="0"/>
              </a:defRPr>
            </a:lvl2pPr>
            <a:lvl3pPr algn="just">
              <a:spcBef>
                <a:spcPts val="0"/>
              </a:spcBef>
              <a:spcAft>
                <a:spcPts val="2873"/>
              </a:spcAft>
              <a:defRPr sz="2000" baseline="0">
                <a:latin typeface="Verdana" panose="020B0604030504040204" pitchFamily="34" charset="0"/>
              </a:defRPr>
            </a:lvl3pPr>
            <a:lvl4pPr algn="just">
              <a:spcBef>
                <a:spcPts val="0"/>
              </a:spcBef>
              <a:spcAft>
                <a:spcPts val="2873"/>
              </a:spcAft>
              <a:defRPr sz="1600" baseline="0">
                <a:latin typeface="Verdana" panose="020B0604030504040204" pitchFamily="34" charset="0"/>
              </a:defRPr>
            </a:lvl4pPr>
            <a:lvl5pPr algn="just">
              <a:spcBef>
                <a:spcPts val="0"/>
              </a:spcBef>
              <a:spcAft>
                <a:spcPts val="2873"/>
              </a:spcAft>
              <a:defRPr sz="2400">
                <a:latin typeface="Verdana" panose="020B0604030504040204" pitchFamily="34" charset="0"/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12" name="Rectângulo 11"/>
          <p:cNvSpPr/>
          <p:nvPr/>
        </p:nvSpPr>
        <p:spPr>
          <a:xfrm>
            <a:off x="2" y="1340768"/>
            <a:ext cx="12192000" cy="7200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69B0155C-4AC8-4A3B-A7D5-3FF57C01E1D6}"/>
              </a:ext>
            </a:extLst>
          </p:cNvPr>
          <p:cNvGrpSpPr/>
          <p:nvPr userDrawn="1"/>
        </p:nvGrpSpPr>
        <p:grpSpPr>
          <a:xfrm>
            <a:off x="1851677" y="6463275"/>
            <a:ext cx="7979543" cy="318060"/>
            <a:chOff x="431800" y="6398280"/>
            <a:chExt cx="8037584" cy="395947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417" y="6481019"/>
              <a:ext cx="3127485" cy="2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0377"/>
            <a:stretch/>
          </p:blipFill>
          <p:spPr bwMode="auto">
            <a:xfrm>
              <a:off x="431800" y="6398280"/>
              <a:ext cx="2365640" cy="395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859" y="6419758"/>
              <a:ext cx="1710525" cy="374469"/>
            </a:xfrm>
            <a:prstGeom prst="rect">
              <a:avLst/>
            </a:prstGeom>
          </p:spPr>
        </p:pic>
      </p:grpSp>
      <p:sp>
        <p:nvSpPr>
          <p:cNvPr id="18" name="Rectângulo 11">
            <a:extLst>
              <a:ext uri="{FF2B5EF4-FFF2-40B4-BE49-F238E27FC236}">
                <a16:creationId xmlns:a16="http://schemas.microsoft.com/office/drawing/2014/main" xmlns="" id="{F113B544-1B76-48FB-B2ED-2FD07B4AF7FD}"/>
              </a:ext>
            </a:extLst>
          </p:cNvPr>
          <p:cNvSpPr/>
          <p:nvPr userDrawn="1"/>
        </p:nvSpPr>
        <p:spPr>
          <a:xfrm>
            <a:off x="50171" y="6288451"/>
            <a:ext cx="12192000" cy="55603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340802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/>
          <p:nvPr/>
        </p:nvSpPr>
        <p:spPr>
          <a:xfrm>
            <a:off x="1" y="188640"/>
            <a:ext cx="12192000" cy="12961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1" y="274638"/>
            <a:ext cx="11328400" cy="106613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55840" y="1783358"/>
            <a:ext cx="7104360" cy="4525963"/>
          </a:xfrm>
        </p:spPr>
        <p:txBody>
          <a:bodyPr anchor="ctr">
            <a:normAutofit/>
          </a:bodyPr>
          <a:lstStyle>
            <a:lvl1pPr algn="just">
              <a:spcBef>
                <a:spcPts val="0"/>
              </a:spcBef>
              <a:spcAft>
                <a:spcPts val="2873"/>
              </a:spcAft>
              <a:defRPr sz="2400"/>
            </a:lvl1pPr>
            <a:lvl2pPr algn="just">
              <a:spcBef>
                <a:spcPts val="0"/>
              </a:spcBef>
              <a:spcAft>
                <a:spcPts val="2873"/>
              </a:spcAft>
              <a:defRPr sz="2400"/>
            </a:lvl2pPr>
            <a:lvl3pPr algn="just">
              <a:spcBef>
                <a:spcPts val="0"/>
              </a:spcBef>
              <a:spcAft>
                <a:spcPts val="2873"/>
              </a:spcAft>
              <a:defRPr sz="2400"/>
            </a:lvl3pPr>
            <a:lvl4pPr algn="just">
              <a:spcBef>
                <a:spcPts val="0"/>
              </a:spcBef>
              <a:spcAft>
                <a:spcPts val="2873"/>
              </a:spcAft>
              <a:defRPr sz="2400"/>
            </a:lvl4pPr>
            <a:lvl5pPr algn="just">
              <a:spcBef>
                <a:spcPts val="0"/>
              </a:spcBef>
              <a:spcAft>
                <a:spcPts val="2873"/>
              </a:spcAft>
              <a:defRPr sz="24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2" y="1340768"/>
            <a:ext cx="12192000" cy="7200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69B0155C-4AC8-4A3B-A7D5-3FF57C01E1D6}"/>
              </a:ext>
            </a:extLst>
          </p:cNvPr>
          <p:cNvGrpSpPr/>
          <p:nvPr userDrawn="1"/>
        </p:nvGrpSpPr>
        <p:grpSpPr>
          <a:xfrm>
            <a:off x="1851677" y="6463275"/>
            <a:ext cx="7979543" cy="318060"/>
            <a:chOff x="431800" y="6398280"/>
            <a:chExt cx="8037584" cy="395947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417" y="6481019"/>
              <a:ext cx="3127485" cy="2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 descr="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0377"/>
            <a:stretch/>
          </p:blipFill>
          <p:spPr bwMode="auto">
            <a:xfrm>
              <a:off x="431800" y="6398280"/>
              <a:ext cx="2365640" cy="395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8859" y="6419758"/>
              <a:ext cx="1710525" cy="374469"/>
            </a:xfrm>
            <a:prstGeom prst="rect">
              <a:avLst/>
            </a:prstGeom>
          </p:spPr>
        </p:pic>
      </p:grpSp>
      <p:sp>
        <p:nvSpPr>
          <p:cNvPr id="21" name="Rectângulo 11">
            <a:extLst>
              <a:ext uri="{FF2B5EF4-FFF2-40B4-BE49-F238E27FC236}">
                <a16:creationId xmlns:a16="http://schemas.microsoft.com/office/drawing/2014/main" xmlns="" id="{F113B544-1B76-48FB-B2ED-2FD07B4AF7FD}"/>
              </a:ext>
            </a:extLst>
          </p:cNvPr>
          <p:cNvSpPr/>
          <p:nvPr userDrawn="1"/>
        </p:nvSpPr>
        <p:spPr>
          <a:xfrm>
            <a:off x="50171" y="6288451"/>
            <a:ext cx="12192000" cy="55603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169627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7"/>
          <p:cNvSpPr/>
          <p:nvPr/>
        </p:nvSpPr>
        <p:spPr>
          <a:xfrm>
            <a:off x="1679510" y="1988841"/>
            <a:ext cx="10512490" cy="2520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/>
          </a:p>
        </p:txBody>
      </p:sp>
      <p:sp>
        <p:nvSpPr>
          <p:cNvPr id="7" name="Rectângulo 3"/>
          <p:cNvSpPr/>
          <p:nvPr/>
        </p:nvSpPr>
        <p:spPr>
          <a:xfrm>
            <a:off x="3119669" y="2564905"/>
            <a:ext cx="9072331" cy="17281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 sz="4800" dirty="0"/>
          </a:p>
        </p:txBody>
      </p:sp>
      <p:sp>
        <p:nvSpPr>
          <p:cNvPr id="8" name="Rectângulo 8"/>
          <p:cNvSpPr/>
          <p:nvPr/>
        </p:nvSpPr>
        <p:spPr>
          <a:xfrm>
            <a:off x="1679510" y="4628766"/>
            <a:ext cx="10512490" cy="24039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2" tIns="54736" rIns="109472" bIns="54736"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2501" y="2857500"/>
            <a:ext cx="7886667" cy="1143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11141600" y="6245648"/>
            <a:ext cx="1051988" cy="519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473443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02B6-1571-4C9D-B28B-AAC9BF2BF494}" type="datetime1">
              <a:rPr lang="pt-PT" smtClean="0"/>
              <a:pPr/>
              <a:t>13/11/2018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94F-517C-4895-9331-8FEA55837B0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587110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522" y="2129749"/>
            <a:ext cx="10362962" cy="1470352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9041" y="3886046"/>
            <a:ext cx="8533924" cy="1753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3214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7670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09472" tIns="54736" rIns="109472" bIns="54736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109472" tIns="54736" rIns="109472" bIns="54736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109472" tIns="54736" rIns="109472" bIns="547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02B6-1571-4C9D-B28B-AAC9BF2BF494}" type="datetime1">
              <a:rPr lang="pt-PT" smtClean="0"/>
              <a:pPr/>
              <a:t>13/11/2018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09472" tIns="54736" rIns="109472" bIns="547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109472" tIns="54736" rIns="109472" bIns="547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494F-517C-4895-9331-8FEA55837B0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3759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ctr" defTabSz="109472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520" indent="-410520" algn="l" defTabSz="10947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9460" indent="-342100" algn="l" defTabSz="10947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400" indent="-273680" algn="l" defTabSz="10947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5759" indent="-273680" algn="l" defTabSz="10947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119" indent="-273680" algn="l" defTabSz="109472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0479" indent="-273680" algn="l" defTabSz="10947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7839" indent="-273680" algn="l" defTabSz="10947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5199" indent="-273680" algn="l" defTabSz="10947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2559" indent="-273680" algn="l" defTabSz="10947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0947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360" algn="l" defTabSz="10947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720" algn="l" defTabSz="10947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2080" algn="l" defTabSz="10947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9439" algn="l" defTabSz="10947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799" algn="l" defTabSz="10947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4159" algn="l" defTabSz="10947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1519" algn="l" defTabSz="10947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8879" algn="l" defTabSz="10947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81" y="275009"/>
            <a:ext cx="10972641" cy="114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81" y="1600044"/>
            <a:ext cx="10972641" cy="452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80" y="6356425"/>
            <a:ext cx="2845170" cy="365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B210-A37B-422D-815A-C80B983E1CAC}" type="datetimeFigureOut">
              <a:rPr lang="pt-PT" smtClean="0"/>
              <a:pPr/>
              <a:t>13/11/2018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6144" y="6356425"/>
            <a:ext cx="3859715" cy="365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150" y="6356425"/>
            <a:ext cx="2845170" cy="365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662CA-E368-4930-BF1E-0698B84616D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001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5227094" y="2847356"/>
            <a:ext cx="4517407" cy="1274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1293E7B-C327-4568-A746-1BFA7F834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351"/>
            <a:ext cx="3603009" cy="1470615"/>
          </a:xfrm>
          <a:prstGeom prst="rect">
            <a:avLst/>
          </a:prstGeom>
        </p:spPr>
      </p:pic>
      <p:pic>
        <p:nvPicPr>
          <p:cNvPr id="5" name="Picture 15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824" b="30377"/>
          <a:stretch/>
        </p:blipFill>
        <p:spPr bwMode="auto">
          <a:xfrm>
            <a:off x="3452886" y="2847356"/>
            <a:ext cx="1774208" cy="12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27095" y="2947916"/>
            <a:ext cx="424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b="1" dirty="0" smtClean="0"/>
              <a:t>Portugal</a:t>
            </a:r>
            <a:endParaRPr lang="pt-PT" sz="6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65027" y="5199797"/>
            <a:ext cx="962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Ana Almeida</a:t>
            </a:r>
          </a:p>
          <a:p>
            <a:pPr algn="ctr"/>
            <a:r>
              <a:rPr lang="pt-PT" dirty="0" smtClean="0"/>
              <a:t>Professora Adjunta </a:t>
            </a:r>
          </a:p>
          <a:p>
            <a:pPr algn="ctr"/>
            <a:r>
              <a:rPr lang="pt-PT" dirty="0" smtClean="0"/>
              <a:t>Escola Superior Tecnologia da Saúde de Lisboa – Instituto Politécnico de Lisboa</a:t>
            </a:r>
          </a:p>
          <a:p>
            <a:pPr algn="ctr"/>
            <a:r>
              <a:rPr lang="pt-PT" dirty="0" smtClean="0"/>
              <a:t>ana.almeida@estesl.ipl.pt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13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56FB54-E7EF-422C-97F0-B1D43968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05" y="274638"/>
            <a:ext cx="11328400" cy="1066130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B. CSP: formação e enquadramento profissional dos técnicos de saúde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C090CF6-0FED-42F5-AEB3-A9E25603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678675"/>
            <a:ext cx="11328400" cy="750626"/>
          </a:xfrm>
        </p:spPr>
        <p:txBody>
          <a:bodyPr anchor="t">
            <a:normAutofit/>
          </a:bodyPr>
          <a:lstStyle/>
          <a:p>
            <a:r>
              <a:rPr lang="pt-PT" b="1" dirty="0"/>
              <a:t>Vínculos de trabalho no SNS 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xmlns="" val="2363851508"/>
              </p:ext>
            </p:extLst>
          </p:nvPr>
        </p:nvGraphicFramePr>
        <p:xfrm>
          <a:off x="1733264" y="2047165"/>
          <a:ext cx="7253027" cy="458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ângulo 16"/>
          <p:cNvSpPr/>
          <p:nvPr/>
        </p:nvSpPr>
        <p:spPr>
          <a:xfrm>
            <a:off x="6978555" y="5903626"/>
            <a:ext cx="4976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smtClean="0"/>
              <a:t>Fonte: Relatório Social do Ministério da Saúde e do SNS </a:t>
            </a:r>
            <a:r>
              <a:rPr lang="pt-PT" sz="1200" dirty="0"/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xmlns="" val="7828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56FB54-E7EF-422C-97F0-B1D43968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05" y="274638"/>
            <a:ext cx="11328400" cy="1066130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B. CSP: formação e enquadramento profissional dos técnicos de saúde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C090CF6-0FED-42F5-AEB3-A9E25603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678675"/>
            <a:ext cx="11328400" cy="4039737"/>
          </a:xfrm>
        </p:spPr>
        <p:txBody>
          <a:bodyPr anchor="t">
            <a:normAutofit fontScale="85000" lnSpcReduction="20000"/>
          </a:bodyPr>
          <a:lstStyle/>
          <a:p>
            <a:r>
              <a:rPr lang="pt-PT" b="1" dirty="0"/>
              <a:t>Conteúdos Funcionais</a:t>
            </a:r>
          </a:p>
          <a:p>
            <a:pPr lvl="1"/>
            <a:r>
              <a:rPr lang="pt-PT" dirty="0" smtClean="0"/>
              <a:t>São profissões regulamentadas por Lei</a:t>
            </a:r>
          </a:p>
          <a:p>
            <a:pPr lvl="2"/>
            <a:r>
              <a:rPr lang="pt-PT" b="1" dirty="0"/>
              <a:t>Medicina</a:t>
            </a:r>
            <a:r>
              <a:rPr lang="pt-PT" dirty="0"/>
              <a:t> - Decreto-Lei </a:t>
            </a:r>
            <a:r>
              <a:rPr lang="pt-PT" dirty="0" smtClean="0"/>
              <a:t>nº 176/2009 </a:t>
            </a:r>
            <a:r>
              <a:rPr lang="pt-PT" dirty="0"/>
              <a:t>Diário da República n.º 149/2009, Série I de 2009-08-04  </a:t>
            </a:r>
          </a:p>
          <a:p>
            <a:pPr lvl="2"/>
            <a:r>
              <a:rPr lang="pt-PT" b="1" dirty="0"/>
              <a:t>Enfermagem</a:t>
            </a:r>
            <a:r>
              <a:rPr lang="pt-PT" dirty="0"/>
              <a:t> - Decreto-Lei n.º 247/2009 - Diário da República n.º 184/2009, Série I de 2009-09-22 </a:t>
            </a:r>
            <a:endParaRPr lang="pt-PT" dirty="0" smtClean="0"/>
          </a:p>
          <a:p>
            <a:pPr lvl="2"/>
            <a:r>
              <a:rPr lang="pt-PT" b="1" dirty="0" smtClean="0"/>
              <a:t>Técnico </a:t>
            </a:r>
            <a:r>
              <a:rPr lang="pt-PT" b="1" dirty="0"/>
              <a:t>Superior das </a:t>
            </a:r>
            <a:r>
              <a:rPr lang="pt-PT" b="1" dirty="0" smtClean="0"/>
              <a:t>áreas </a:t>
            </a:r>
            <a:r>
              <a:rPr lang="pt-PT" b="1" dirty="0"/>
              <a:t>de Diagnóstico e Terapêutica </a:t>
            </a:r>
            <a:r>
              <a:rPr lang="pt-PT" dirty="0"/>
              <a:t>- Decreto-Lei n.º 110/2017  - Diário da República n.º 168/2017, Série I de 2017-08-31 </a:t>
            </a:r>
            <a:endParaRPr lang="pt-PT" dirty="0" smtClean="0"/>
          </a:p>
          <a:p>
            <a:pPr lvl="3"/>
            <a:r>
              <a:rPr lang="pt-PT" sz="1900" b="1" dirty="0" smtClean="0"/>
              <a:t>Carteira profissional atribuída pela ACSS- Ministério da Saúde</a:t>
            </a:r>
            <a:endParaRPr lang="pt-PT" sz="1900" b="1" dirty="0"/>
          </a:p>
        </p:txBody>
      </p:sp>
    </p:spTree>
    <p:extLst>
      <p:ext uri="{BB962C8B-B14F-4D97-AF65-F5344CB8AC3E}">
        <p14:creationId xmlns:p14="http://schemas.microsoft.com/office/powerpoint/2010/main" xmlns="" val="7623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56FB54-E7EF-422C-97F0-B1D43968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B. CSP: formação e enquadramento profissional dos técnicos de saúde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C090CF6-0FED-42F5-AEB3-A9E256033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pt-PT" b="1" dirty="0"/>
              <a:t>Formação </a:t>
            </a:r>
          </a:p>
          <a:p>
            <a:pPr lvl="1"/>
            <a:r>
              <a:rPr lang="en-US" sz="2000" b="1" spc="60" dirty="0">
                <a:latin typeface="+mj-lt"/>
                <a:cs typeface="Segoe UI" panose="020B0502040204020203" pitchFamily="34" charset="0"/>
              </a:rPr>
              <a:t>LICENCIATURAS </a:t>
            </a:r>
            <a:r>
              <a:rPr lang="en-US" sz="2000" b="1" spc="60" dirty="0" smtClean="0">
                <a:latin typeface="+mj-lt"/>
                <a:cs typeface="Segoe UI" panose="020B0502040204020203" pitchFamily="34" charset="0"/>
              </a:rPr>
              <a:t>     </a:t>
            </a:r>
            <a:r>
              <a:rPr lang="pt-PT" sz="2000" b="1" dirty="0" smtClean="0">
                <a:latin typeface="+mj-lt"/>
                <a:cs typeface="Segoe UI" panose="020B0502040204020203" pitchFamily="34" charset="0"/>
              </a:rPr>
              <a:t>4 </a:t>
            </a:r>
            <a:r>
              <a:rPr lang="pt-PT" sz="2000" b="1" dirty="0">
                <a:latin typeface="+mj-lt"/>
                <a:cs typeface="Segoe UI" panose="020B0502040204020203" pitchFamily="34" charset="0"/>
              </a:rPr>
              <a:t>anos – 240 ECTS- 60 ECTS /ano</a:t>
            </a:r>
          </a:p>
          <a:p>
            <a:endParaRPr lang="en-US" sz="2000" b="1" spc="60" dirty="0">
              <a:latin typeface="+mj-lt"/>
              <a:cs typeface="Segoe UI" panose="020B0502040204020203" pitchFamily="34" charset="0"/>
            </a:endParaRPr>
          </a:p>
          <a:p>
            <a:endParaRPr lang="pt-PT" sz="2000" dirty="0">
              <a:latin typeface="+mj-lt"/>
            </a:endParaRP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0F1C8E4-5B47-4FB8-8DD9-4B04661DF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151" y="2596298"/>
            <a:ext cx="49952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cs typeface="Segoe UI" panose="020B0502040204020203" pitchFamily="34" charset="0"/>
              </a:rPr>
              <a:t>Ciências Biomédicas Laboratoriais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cs typeface="Segoe UI" panose="020B0502040204020203" pitchFamily="34" charset="0"/>
              </a:rPr>
              <a:t>Dietética e Nutrição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cs typeface="Segoe UI" panose="020B0502040204020203" pitchFamily="34" charset="0"/>
              </a:rPr>
              <a:t>Farmácia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cs typeface="Segoe UI" panose="020B0502040204020203" pitchFamily="34" charset="0"/>
              </a:rPr>
              <a:t>Fisiologia Clínica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cs typeface="Segoe UI" panose="020B0502040204020203" pitchFamily="34" charset="0"/>
              </a:rPr>
              <a:t>Fisioterapia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cs typeface="Segoe UI" panose="020B0502040204020203" pitchFamily="34" charset="0"/>
              </a:rPr>
              <a:t>Imagem Médica e Radioterapia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cs typeface="Segoe UI" panose="020B0502040204020203" pitchFamily="34" charset="0"/>
              </a:rPr>
              <a:t>Ortoprotesia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cs typeface="Segoe UI" panose="020B0502040204020203" pitchFamily="34" charset="0"/>
              </a:rPr>
              <a:t>Ortóptica e Ciências da Visão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cs typeface="Segoe UI" panose="020B0502040204020203" pitchFamily="34" charset="0"/>
              </a:rPr>
              <a:t>Saúde Ambiental</a:t>
            </a:r>
          </a:p>
        </p:txBody>
      </p:sp>
      <p:pic>
        <p:nvPicPr>
          <p:cNvPr id="7" name="Picture 8" descr="C:\Users\jglobato\AppData\Local\Microsoft\Windows\Temporary Internet Files\Content.Outlook\WEN59LIW\ortoprotesia.png">
            <a:extLst>
              <a:ext uri="{FF2B5EF4-FFF2-40B4-BE49-F238E27FC236}">
                <a16:creationId xmlns:a16="http://schemas.microsoft.com/office/drawing/2014/main" xmlns="" id="{90AC3AC6-9068-48F8-BCD5-14A2CF29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5090" y="4824002"/>
            <a:ext cx="817172" cy="8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0B7CE153-17F2-4DE3-8474-DC970395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43410" y="4940230"/>
            <a:ext cx="820454" cy="761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10" descr="C:\Users\jglobato\AppData\Local\Microsoft\Windows\Temporary Internet Files\Content.Outlook\WEN59LIW\saúde ambiental.png">
            <a:extLst>
              <a:ext uri="{FF2B5EF4-FFF2-40B4-BE49-F238E27FC236}">
                <a16:creationId xmlns:a16="http://schemas.microsoft.com/office/drawing/2014/main" xmlns="" id="{F39CF1C9-3CED-4C33-A98B-3235406CC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3658" y="4742019"/>
            <a:ext cx="871154" cy="9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globato\AppData\Local\Microsoft\Windows\Temporary Internet Files\Content.Outlook\WEN59LIW\ciências biomédicas laboratoriais.png">
            <a:extLst>
              <a:ext uri="{FF2B5EF4-FFF2-40B4-BE49-F238E27FC236}">
                <a16:creationId xmlns:a16="http://schemas.microsoft.com/office/drawing/2014/main" xmlns="" id="{E46F2EEE-6255-4B58-B53E-764964A1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2037" y="2596298"/>
            <a:ext cx="765343" cy="80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jglobato\AppData\Local\Microsoft\Windows\Temporary Internet Files\Content.Outlook\WEN59LIW\dietética e nutrição.png">
            <a:extLst>
              <a:ext uri="{FF2B5EF4-FFF2-40B4-BE49-F238E27FC236}">
                <a16:creationId xmlns:a16="http://schemas.microsoft.com/office/drawing/2014/main" xmlns="" id="{F9F8B51F-3945-4D39-9A75-0A040BB4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3126" y="2570383"/>
            <a:ext cx="790099" cy="8271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4" descr="C:\Users\jglobato\AppData\Local\Microsoft\Windows\Temporary Internet Files\Content.Outlook\WEN59LIW\farmácia 01.png">
            <a:extLst>
              <a:ext uri="{FF2B5EF4-FFF2-40B4-BE49-F238E27FC236}">
                <a16:creationId xmlns:a16="http://schemas.microsoft.com/office/drawing/2014/main" xmlns="" id="{157E4743-52AD-4D57-8985-AEA26209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0426" y="2494717"/>
            <a:ext cx="862380" cy="9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jglobato\AppData\Local\Microsoft\Windows\Temporary Internet Files\Content.Outlook\WEN59LIW\fisiologia clínica 01.png">
            <a:extLst>
              <a:ext uri="{FF2B5EF4-FFF2-40B4-BE49-F238E27FC236}">
                <a16:creationId xmlns:a16="http://schemas.microsoft.com/office/drawing/2014/main" xmlns="" id="{7EF00E24-E52D-449C-B794-661B9037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5412" y="3613514"/>
            <a:ext cx="892190" cy="93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jglobato\AppData\Local\Microsoft\Windows\Temporary Internet Files\Content.Outlook\WEN59LIW\fisioterapia.png">
            <a:extLst>
              <a:ext uri="{FF2B5EF4-FFF2-40B4-BE49-F238E27FC236}">
                <a16:creationId xmlns:a16="http://schemas.microsoft.com/office/drawing/2014/main" xmlns="" id="{F9B093BC-A00D-40CE-ACD0-D63DAED5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454" y="3613514"/>
            <a:ext cx="893934" cy="9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jglobato\AppData\Local\Microsoft\Windows\Temporary Internet Files\Content.Outlook\WEN59LIW\imagem médica e radioterapia.png">
            <a:extLst>
              <a:ext uri="{FF2B5EF4-FFF2-40B4-BE49-F238E27FC236}">
                <a16:creationId xmlns:a16="http://schemas.microsoft.com/office/drawing/2014/main" xmlns="" id="{A33CDDEE-E5F5-4D1C-B751-0C47C16F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9548" y="3685522"/>
            <a:ext cx="753063" cy="7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63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56FB54-E7EF-422C-97F0-B1D43968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B. CSP: formação e enquadramento profissional dos técnicos de saúde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C090CF6-0FED-42F5-AEB3-A9E25603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66" y="1489489"/>
            <a:ext cx="11328400" cy="410149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pt-PT" b="1" dirty="0"/>
              <a:t>Formação </a:t>
            </a:r>
          </a:p>
          <a:p>
            <a:pPr lvl="1"/>
            <a:r>
              <a:rPr lang="en-US" sz="2000" b="1" spc="60" dirty="0" err="1" smtClean="0">
                <a:latin typeface="+mj-lt"/>
                <a:cs typeface="Segoe UI" panose="020B0502040204020203" pitchFamily="34" charset="0"/>
              </a:rPr>
              <a:t>Mestrados</a:t>
            </a:r>
            <a:r>
              <a:rPr lang="en-US" sz="2000" b="1" spc="60" dirty="0" smtClean="0">
                <a:latin typeface="+mj-lt"/>
                <a:cs typeface="Segoe UI" panose="020B0502040204020203" pitchFamily="34" charset="0"/>
              </a:rPr>
              <a:t>      </a:t>
            </a:r>
            <a:r>
              <a:rPr lang="pt-PT" sz="2000" b="1" dirty="0" smtClean="0">
                <a:latin typeface="+mj-lt"/>
                <a:cs typeface="Segoe UI" panose="020B0502040204020203" pitchFamily="34" charset="0"/>
              </a:rPr>
              <a:t>1.5/2 </a:t>
            </a:r>
            <a:r>
              <a:rPr lang="pt-PT" sz="2000" b="1" dirty="0">
                <a:latin typeface="+mj-lt"/>
                <a:cs typeface="Segoe UI" panose="020B0502040204020203" pitchFamily="34" charset="0"/>
              </a:rPr>
              <a:t>anos – </a:t>
            </a:r>
            <a:r>
              <a:rPr lang="pt-PT" sz="2000" b="1" dirty="0" smtClean="0">
                <a:latin typeface="+mj-lt"/>
                <a:cs typeface="Segoe UI" panose="020B0502040204020203" pitchFamily="34" charset="0"/>
              </a:rPr>
              <a:t>90/120 </a:t>
            </a:r>
            <a:r>
              <a:rPr lang="pt-PT" sz="2000" b="1" dirty="0">
                <a:latin typeface="+mj-lt"/>
                <a:cs typeface="Segoe UI" panose="020B0502040204020203" pitchFamily="34" charset="0"/>
              </a:rPr>
              <a:t>ECTS- 60 ECTS /ano</a:t>
            </a:r>
          </a:p>
          <a:p>
            <a:endParaRPr lang="en-US" sz="2000" b="1" spc="60" dirty="0">
              <a:latin typeface="+mj-lt"/>
              <a:cs typeface="Segoe UI" panose="020B0502040204020203" pitchFamily="34" charset="0"/>
            </a:endParaRPr>
          </a:p>
          <a:p>
            <a:endParaRPr lang="pt-PT" sz="2000" dirty="0">
              <a:latin typeface="+mj-lt"/>
            </a:endParaRP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xmlns="" id="{80F1C8E4-5B47-4FB8-8DD9-4B04661DF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150" y="2596298"/>
            <a:ext cx="7345973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>
                <a:cs typeface="Segoe UI" panose="020B0502040204020203" pitchFamily="34" charset="0"/>
              </a:rPr>
              <a:t>Análise e Controlo de Riscos Ambientais para a Saúde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>
                <a:cs typeface="Segoe UI" panose="020B0502040204020203" pitchFamily="34" charset="0"/>
              </a:rPr>
              <a:t>Engenharia Biomédica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>
                <a:cs typeface="Segoe UI" panose="020B0502040204020203" pitchFamily="34" charset="0"/>
              </a:rPr>
              <a:t>Física Médica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>
                <a:cs typeface="Segoe UI" panose="020B0502040204020203" pitchFamily="34" charset="0"/>
              </a:rPr>
              <a:t>Fisioterapia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>
                <a:cs typeface="Segoe UI" panose="020B0502040204020203" pitchFamily="34" charset="0"/>
              </a:rPr>
              <a:t>Gestão e Avaliação de Tecnologias em Saúde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>
                <a:cs typeface="Segoe UI" panose="020B0502040204020203" pitchFamily="34" charset="0"/>
              </a:rPr>
              <a:t>Nutrição Clínica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>
                <a:cs typeface="Segoe UI" panose="020B0502040204020203" pitchFamily="34" charset="0"/>
              </a:rPr>
              <a:t>Radiações Aplicadas às Tecnologias da Saúde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>
                <a:cs typeface="Segoe UI" panose="020B0502040204020203" pitchFamily="34" charset="0"/>
              </a:rPr>
              <a:t>Segurança e Higiene no Trabalho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>
                <a:cs typeface="Segoe UI" panose="020B0502040204020203" pitchFamily="34" charset="0"/>
              </a:rPr>
              <a:t>Tecnologias Clínico-Laboratoriais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>
                <a:cs typeface="Segoe UI" panose="020B0502040204020203" pitchFamily="34" charset="0"/>
              </a:rPr>
              <a:t>Tecnologias Moleculares em Saúde</a:t>
            </a:r>
            <a:endParaRPr lang="pt-PT" sz="1600" b="1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3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50E856-53C5-40EA-A768-ABB516ED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Ações estratégicas para a formação dos trabalhadores técnicos em saúde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16175314-B991-405E-8ED9-E55CE849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t-PT" sz="2000" dirty="0" smtClean="0"/>
              <a:t>Agregação fusão de licenciaturas nas áreas </a:t>
            </a:r>
            <a:r>
              <a:rPr lang="pt-PT" sz="2000" dirty="0"/>
              <a:t>das “Tecnologias de Diagnostico e </a:t>
            </a:r>
            <a:r>
              <a:rPr lang="pt-PT" sz="2000" dirty="0" smtClean="0"/>
              <a:t>Terapêutica/Terapia e Reabilitação” em dezembro de 2013</a:t>
            </a:r>
            <a:endParaRPr lang="pt-PT" sz="2000" dirty="0"/>
          </a:p>
          <a:p>
            <a:pPr indent="0">
              <a:buNone/>
            </a:pPr>
            <a:endParaRPr lang="pt-PT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324873"/>
              </p:ext>
            </p:extLst>
          </p:nvPr>
        </p:nvGraphicFramePr>
        <p:xfrm>
          <a:off x="861568" y="2535936"/>
          <a:ext cx="9586976" cy="34909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21143"/>
                <a:gridCol w="4665833"/>
              </a:tblGrid>
              <a:tr h="463296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Curso</a:t>
                      </a:r>
                      <a:r>
                        <a:rPr lang="pt-PT" baseline="0" dirty="0" smtClean="0"/>
                        <a:t> anteriores </a:t>
                      </a:r>
                      <a:endParaRPr lang="pt-P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Cursos Novos</a:t>
                      </a:r>
                      <a:endParaRPr lang="pt-PT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 smtClean="0"/>
                        <a:t>Análises Clínicas e de Saúde Pública</a:t>
                      </a:r>
                      <a:endParaRPr lang="pt-PT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Ciências Biomédicas Laboratoriais</a:t>
                      </a:r>
                      <a:endParaRPr lang="pt-PT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094720" rtl="0" eaLnBrk="1" latinLnBrk="0" hangingPunct="1"/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Anatomia Patológica, Citológica e Tanatológica</a:t>
                      </a:r>
                      <a:endParaRPr lang="pt-P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947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Cardiopneumologia</a:t>
                      </a:r>
                      <a:endParaRPr lang="pt-PT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 Fisiologia Clínica</a:t>
                      </a:r>
                      <a:endParaRPr lang="pt-PT" sz="20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094720" rtl="0" eaLnBrk="1" latinLnBrk="0" hangingPunct="1"/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Neurofisiologia</a:t>
                      </a:r>
                      <a:endParaRPr lang="pt-P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094720" rtl="0" eaLnBrk="1" latinLnBrk="0" hangingPunct="1"/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Medicina Nuclear</a:t>
                      </a:r>
                      <a:endParaRPr lang="pt-P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10947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smtClean="0"/>
                        <a:t> Imagem Médica e Radioterapia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094720" rtl="0" eaLnBrk="1" latinLnBrk="0" hangingPunct="1"/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Radiologia</a:t>
                      </a:r>
                      <a:endParaRPr lang="pt-P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094720" rtl="0" eaLnBrk="1" latinLnBrk="0" hangingPunct="1"/>
                      <a:r>
                        <a:rPr lang="pt-PT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Radioterapia</a:t>
                      </a:r>
                      <a:endParaRPr lang="pt-P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78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50E856-53C5-40EA-A768-ABB516ED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C. Cooperação: problemas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16175314-B991-405E-8ED9-E55CE849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problemas que o país identifica na formação dos trabalhadores técnicos em saúde (3)</a:t>
            </a:r>
          </a:p>
          <a:p>
            <a:r>
              <a:rPr lang="pt-PT" dirty="0"/>
              <a:t>Esses problemas poderiam ser objeto de cooperação internacional? Como a Rede e seus membros poderiam colaborar?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512024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50E856-53C5-40EA-A768-ABB516ED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C. Cooperação: problemas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16175314-B991-405E-8ED9-E55CE849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C00000"/>
                </a:solidFill>
              </a:rPr>
              <a:t>problemas que o país identifica na formação dos trabalhadores técnicos em saúde (3)</a:t>
            </a:r>
          </a:p>
          <a:p>
            <a:r>
              <a:rPr lang="pt-PT" dirty="0">
                <a:solidFill>
                  <a:srgbClr val="C00000"/>
                </a:solidFill>
              </a:rPr>
              <a:t>Esses problemas poderiam ser objeto de cooperação internacional? Como a Rede e seus membros poderiam colaborar?</a:t>
            </a:r>
          </a:p>
          <a:p>
            <a:r>
              <a:rPr lang="pt-PT" dirty="0" smtClean="0">
                <a:solidFill>
                  <a:srgbClr val="C00000"/>
                </a:solidFill>
              </a:rPr>
              <a:t>????????</a:t>
            </a:r>
            <a:endParaRPr lang="pt-P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8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Bibliografia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1801" y="1678675"/>
            <a:ext cx="11328400" cy="4462818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000" dirty="0"/>
              <a:t>OECD. Health at a Glance 2017. Paris: OECD; </a:t>
            </a:r>
            <a:r>
              <a:rPr lang="en-US" sz="2000" dirty="0" smtClean="0"/>
              <a:t>2017</a:t>
            </a:r>
          </a:p>
          <a:p>
            <a:r>
              <a:rPr lang="pt-PT" sz="2000" dirty="0"/>
              <a:t>Decreto-Lei nº 176/2009 Diário da República n.º 149/2009, Série I de 2009-08-04</a:t>
            </a:r>
          </a:p>
          <a:p>
            <a:pPr marL="0" lvl="2" indent="-342900"/>
            <a:r>
              <a:rPr lang="pt-PT" dirty="0"/>
              <a:t>Decreto-Lei n.º 247/2009 - Diário da República n.º 184/2009, Série I de 2009-09-22 </a:t>
            </a:r>
          </a:p>
          <a:p>
            <a:r>
              <a:rPr lang="pt-PT" sz="2000" dirty="0"/>
              <a:t>Decreto-Lei n.º </a:t>
            </a:r>
            <a:r>
              <a:rPr lang="pt-PT" sz="2000" dirty="0" smtClean="0"/>
              <a:t>110/2017  </a:t>
            </a:r>
            <a:r>
              <a:rPr lang="pt-PT" sz="2000" dirty="0"/>
              <a:t>- Diário da República n.º 168/2017, Série I de </a:t>
            </a:r>
            <a:r>
              <a:rPr lang="pt-PT" sz="2000" dirty="0" smtClean="0"/>
              <a:t>2017-08-31</a:t>
            </a:r>
          </a:p>
          <a:p>
            <a:r>
              <a:rPr lang="pt-PT" sz="2000" dirty="0"/>
              <a:t>Direção-Geral de Saúde. </a:t>
            </a:r>
            <a:r>
              <a:rPr lang="pt-PT" sz="2000" dirty="0" smtClean="0"/>
              <a:t>Plano </a:t>
            </a:r>
            <a:r>
              <a:rPr lang="pt-PT" sz="2000" dirty="0"/>
              <a:t>Nacional de Saúde: Revisão e Extensão a 2020. DGS, 2015</a:t>
            </a:r>
          </a:p>
          <a:p>
            <a:r>
              <a:rPr lang="pt-PT" sz="2000" dirty="0" smtClean="0"/>
              <a:t>Direção-Geral de Saúde. Plano Nacional de Saúde 2012-2016. Roteiro </a:t>
            </a:r>
            <a:r>
              <a:rPr lang="pt-PT" sz="2000" dirty="0"/>
              <a:t>de Intervenção em Cuidados de Saúde </a:t>
            </a:r>
            <a:r>
              <a:rPr lang="pt-PT" sz="2000" dirty="0" smtClean="0"/>
              <a:t>Primários. Vítor </a:t>
            </a:r>
            <a:r>
              <a:rPr lang="pt-PT" sz="2000" dirty="0"/>
              <a:t>Ramos e Patrícia </a:t>
            </a:r>
            <a:r>
              <a:rPr lang="pt-PT" sz="2000" dirty="0" smtClean="0"/>
              <a:t>Barbosa. DGS, 2014</a:t>
            </a:r>
          </a:p>
          <a:p>
            <a:r>
              <a:rPr lang="pt-PT" sz="2000" dirty="0" smtClean="0"/>
              <a:t>OPSS- Observatório Português dos Sistemas de </a:t>
            </a:r>
            <a:r>
              <a:rPr lang="pt-PT" sz="2000" dirty="0"/>
              <a:t>S</a:t>
            </a:r>
            <a:r>
              <a:rPr lang="pt-PT" sz="2000" dirty="0" smtClean="0"/>
              <a:t>aúde. Relatório </a:t>
            </a:r>
            <a:r>
              <a:rPr lang="pt-PT" sz="2000" dirty="0"/>
              <a:t>da </a:t>
            </a:r>
            <a:r>
              <a:rPr lang="pt-PT" sz="2000" dirty="0" smtClean="0"/>
              <a:t>Primavera 2018.  </a:t>
            </a:r>
            <a:endParaRPr lang="pt-PT" sz="2000" dirty="0"/>
          </a:p>
          <a:p>
            <a:r>
              <a:rPr lang="pt-PT" sz="2000" dirty="0"/>
              <a:t>Direção-Geral de Saúde.</a:t>
            </a:r>
            <a:r>
              <a:rPr lang="pt-PT" sz="2000" dirty="0" smtClean="0"/>
              <a:t> Relatório Social do Ministério da Saúde e do Serviço Nacional de Saúde. 2017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8367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Obrigada pela vossa atenção</a:t>
            </a:r>
          </a:p>
        </p:txBody>
      </p:sp>
      <p:pic>
        <p:nvPicPr>
          <p:cNvPr id="5" name="Picture 5" descr="esc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00545" y="2077635"/>
            <a:ext cx="8352429" cy="3723791"/>
          </a:xfrm>
          <a:prstGeom prst="rect">
            <a:avLst/>
          </a:prstGeom>
          <a:noFill/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1293E7B-C327-4568-A746-1BFA7F834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78629"/>
            <a:ext cx="3603009" cy="1470615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0" y="6010656"/>
            <a:ext cx="12192000" cy="847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Marcador de Posição de Conteúdo 3"/>
          <p:cNvSpPr txBox="1">
            <a:spLocks noGrp="1"/>
          </p:cNvSpPr>
          <p:nvPr>
            <p:ph idx="1"/>
          </p:nvPr>
        </p:nvSpPr>
        <p:spPr>
          <a:xfrm>
            <a:off x="85693" y="6008795"/>
            <a:ext cx="11328400" cy="849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spcAft>
                <a:spcPts val="0"/>
              </a:spcAft>
              <a:buNone/>
            </a:pPr>
            <a:r>
              <a:rPr lang="pt-PT" dirty="0" smtClean="0"/>
              <a:t>Ana Almeida</a:t>
            </a:r>
          </a:p>
          <a:p>
            <a:pPr indent="0" algn="l">
              <a:spcAft>
                <a:spcPts val="0"/>
              </a:spcAft>
              <a:buNone/>
            </a:pPr>
            <a:r>
              <a:rPr lang="pt-PT" dirty="0" smtClean="0"/>
              <a:t>ana.almeida@estesl.ipl.pt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4213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9E472EA-D965-4EF3-B667-1D1774078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389" t="43430" r="21861" b="10312"/>
          <a:stretch/>
        </p:blipFill>
        <p:spPr>
          <a:xfrm>
            <a:off x="2017987" y="1774773"/>
            <a:ext cx="7997824" cy="42708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576440" y="1970690"/>
            <a:ext cx="140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2.77% +85 anos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88277" y="1718442"/>
            <a:ext cx="1970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Taxa natalidade 8,4‰</a:t>
            </a:r>
            <a:endParaRPr lang="pt-PT" b="1" dirty="0"/>
          </a:p>
        </p:txBody>
      </p:sp>
      <p:sp>
        <p:nvSpPr>
          <p:cNvPr id="7" name="Rectângulo 6"/>
          <p:cNvSpPr/>
          <p:nvPr/>
        </p:nvSpPr>
        <p:spPr>
          <a:xfrm>
            <a:off x="220717" y="4221796"/>
            <a:ext cx="2874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/>
              <a:t>Taxa fertilidade 1.31</a:t>
            </a:r>
            <a:endParaRPr lang="pt-PT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020206" y="1749973"/>
            <a:ext cx="362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População 10,34 milhõ</a:t>
            </a:r>
            <a:r>
              <a:rPr lang="pt-PT" dirty="0" smtClean="0">
                <a:solidFill>
                  <a:schemeClr val="bg1"/>
                </a:solidFill>
              </a:rPr>
              <a:t>es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3307745" y="2534886"/>
            <a:ext cx="14849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Jovens com menos 15 anos</a:t>
            </a:r>
          </a:p>
          <a:p>
            <a:pPr algn="ctr"/>
            <a:r>
              <a:rPr lang="pt-PT" b="1" dirty="0" smtClean="0">
                <a:solidFill>
                  <a:schemeClr val="bg1"/>
                </a:solidFill>
              </a:rPr>
              <a:t>14.1%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215373" y="3118209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Idade ativa 65%</a:t>
            </a:r>
            <a:endParaRPr lang="pt-PT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020AD0-F060-4984-94EB-DEC920CA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>
                <a:solidFill>
                  <a:srgbClr val="FFC000"/>
                </a:solidFill>
              </a:rPr>
              <a:t>A. </a:t>
            </a:r>
            <a:r>
              <a:rPr lang="pt-PT" sz="3200" dirty="0">
                <a:solidFill>
                  <a:srgbClr val="FFC000"/>
                </a:solidFill>
                <a:latin typeface="+mj-lt"/>
              </a:rPr>
              <a:t>Caracterização dos Cuidados de Saúde Primários no contexto da política de saúde em Portugal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24E6623F-1025-4A2D-973B-1D82F656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41" y="1610437"/>
            <a:ext cx="11328400" cy="4506584"/>
          </a:xfrm>
        </p:spPr>
        <p:txBody>
          <a:bodyPr anchor="t">
            <a:noAutofit/>
          </a:bodyPr>
          <a:lstStyle/>
          <a:p>
            <a:pPr>
              <a:spcAft>
                <a:spcPts val="0"/>
              </a:spcAft>
            </a:pPr>
            <a:r>
              <a:rPr lang="pt-PT" sz="2800" b="1" dirty="0"/>
              <a:t>E</a:t>
            </a:r>
            <a:r>
              <a:rPr lang="pt-PT" sz="2800" b="1" dirty="0" smtClean="0"/>
              <a:t>nquadramento </a:t>
            </a:r>
            <a:r>
              <a:rPr lang="pt-PT" sz="2800" b="1" dirty="0"/>
              <a:t>dos CSP no plano nacional de saúde</a:t>
            </a:r>
          </a:p>
          <a:p>
            <a:pPr lvl="1">
              <a:lnSpc>
                <a:spcPct val="150000"/>
              </a:lnSpc>
              <a:spcAft>
                <a:spcPts val="50"/>
              </a:spcAft>
            </a:pPr>
            <a:r>
              <a:rPr lang="pt-PT" dirty="0" smtClean="0"/>
              <a:t>Serviço Nacional de Saúde–implementação inicio 1979 - fim 1983</a:t>
            </a:r>
            <a:endParaRPr lang="pt-PT" dirty="0"/>
          </a:p>
          <a:p>
            <a:pPr lvl="1">
              <a:lnSpc>
                <a:spcPct val="150000"/>
              </a:lnSpc>
              <a:spcAft>
                <a:spcPts val="50"/>
              </a:spcAft>
            </a:pPr>
            <a:r>
              <a:rPr lang="pt-PT" dirty="0"/>
              <a:t>Base nos princípios dos Cuidados </a:t>
            </a:r>
            <a:r>
              <a:rPr lang="pt-PT" dirty="0" smtClean="0"/>
              <a:t>de Saúde </a:t>
            </a:r>
            <a:r>
              <a:rPr lang="pt-PT" dirty="0"/>
              <a:t>Primários</a:t>
            </a:r>
            <a:r>
              <a:rPr lang="pt-PT" dirty="0" smtClean="0"/>
              <a:t>:</a:t>
            </a:r>
          </a:p>
          <a:p>
            <a:pPr lvl="2">
              <a:lnSpc>
                <a:spcPct val="150000"/>
              </a:lnSpc>
              <a:spcAft>
                <a:spcPts val="50"/>
              </a:spcAft>
            </a:pPr>
            <a:r>
              <a:rPr lang="pt-PT" sz="1800" dirty="0" smtClean="0"/>
              <a:t> </a:t>
            </a:r>
            <a:r>
              <a:rPr lang="pt-PT" dirty="0" smtClean="0"/>
              <a:t>Administrações Regionais de Saúde</a:t>
            </a:r>
          </a:p>
          <a:p>
            <a:pPr lvl="3">
              <a:lnSpc>
                <a:spcPct val="150000"/>
              </a:lnSpc>
              <a:spcAft>
                <a:spcPts val="50"/>
              </a:spcAft>
            </a:pPr>
            <a:r>
              <a:rPr lang="pt-PT" sz="2000" dirty="0" smtClean="0"/>
              <a:t>Agrupamentos de </a:t>
            </a:r>
            <a:r>
              <a:rPr lang="pt-PT" sz="2000" dirty="0"/>
              <a:t>centros de </a:t>
            </a:r>
            <a:r>
              <a:rPr lang="pt-PT" sz="2000" dirty="0" smtClean="0"/>
              <a:t>saúde </a:t>
            </a:r>
          </a:p>
          <a:p>
            <a:pPr lvl="4">
              <a:lnSpc>
                <a:spcPct val="150000"/>
              </a:lnSpc>
              <a:spcAft>
                <a:spcPts val="50"/>
              </a:spcAft>
            </a:pPr>
            <a:r>
              <a:rPr lang="pt-PT" sz="2000" dirty="0" smtClean="0"/>
              <a:t>USF e ULS</a:t>
            </a:r>
          </a:p>
          <a:p>
            <a:pPr lvl="4">
              <a:lnSpc>
                <a:spcPct val="150000"/>
              </a:lnSpc>
              <a:spcAft>
                <a:spcPts val="50"/>
              </a:spcAft>
            </a:pPr>
            <a:endParaRPr lang="pt-PT" sz="2000" dirty="0" smtClean="0"/>
          </a:p>
          <a:p>
            <a:pPr marL="457200" indent="-457200">
              <a:spcAft>
                <a:spcPts val="0"/>
              </a:spcAft>
            </a:pPr>
            <a:r>
              <a:rPr lang="pt-PT" sz="2800" b="1" dirty="0" smtClean="0"/>
              <a:t>Cobertura </a:t>
            </a:r>
            <a:r>
              <a:rPr lang="pt-PT" sz="2800" b="1" dirty="0"/>
              <a:t>populacional dos </a:t>
            </a:r>
            <a:r>
              <a:rPr lang="pt-PT" sz="2800" b="1" dirty="0" smtClean="0"/>
              <a:t>CSP em 2018</a:t>
            </a:r>
            <a:endParaRPr lang="pt-PT" sz="2800" b="1" dirty="0"/>
          </a:p>
          <a:p>
            <a:pPr lvl="1">
              <a:spcAft>
                <a:spcPts val="0"/>
              </a:spcAft>
            </a:pPr>
            <a:r>
              <a:rPr lang="pt-PT" b="1" dirty="0" smtClean="0"/>
              <a:t>100%</a:t>
            </a:r>
            <a:endParaRPr lang="pt-PT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9E472EA-D965-4EF3-B667-1D1774078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389" t="43430" r="21861" b="10312"/>
          <a:stretch/>
        </p:blipFill>
        <p:spPr>
          <a:xfrm>
            <a:off x="9449459" y="4531056"/>
            <a:ext cx="2600103" cy="13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0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020AD0-F060-4984-94EB-DEC920CA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A. Caracterização dos Cuidados de Saúde Primários no contexto da política de saúde em Portugal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24E6623F-1025-4A2D-973B-1D82F656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40" y="1751915"/>
            <a:ext cx="11468847" cy="4672618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pt-PT" sz="2800" b="1" dirty="0"/>
              <a:t>Conceção de CSP na política de saúde</a:t>
            </a:r>
          </a:p>
          <a:p>
            <a:pPr lvl="1">
              <a:spcAft>
                <a:spcPts val="600"/>
              </a:spcAft>
            </a:pPr>
            <a:r>
              <a:rPr lang="pt-PT" dirty="0"/>
              <a:t>Vertente curativa do sistema de </a:t>
            </a:r>
            <a:r>
              <a:rPr lang="pt-PT" dirty="0" smtClean="0"/>
              <a:t>saúde</a:t>
            </a:r>
          </a:p>
          <a:p>
            <a:pPr marL="547360" lvl="1" indent="0">
              <a:spcAft>
                <a:spcPts val="600"/>
              </a:spcAft>
              <a:buNone/>
            </a:pPr>
            <a:endParaRPr lang="pt-PT" sz="1100" dirty="0"/>
          </a:p>
          <a:p>
            <a:pPr lvl="1">
              <a:spcAft>
                <a:spcPts val="600"/>
              </a:spcAft>
            </a:pPr>
            <a:r>
              <a:rPr lang="pt-PT" dirty="0"/>
              <a:t>Cuidados de saúde primários (CSP) têm uma dimensão de saúde pública por representarem a porta de acesso ao SNS, pela proximidade e continuidade dos cuidados que proporcionam e por terem também fortes funções de prevenção. </a:t>
            </a:r>
            <a:endParaRPr lang="pt-PT" dirty="0" smtClean="0"/>
          </a:p>
          <a:p>
            <a:pPr marL="547360" lvl="1" indent="0">
              <a:spcAft>
                <a:spcPts val="600"/>
              </a:spcAft>
              <a:buNone/>
            </a:pPr>
            <a:endParaRPr lang="pt-PT" sz="1100" dirty="0"/>
          </a:p>
          <a:p>
            <a:pPr lvl="1">
              <a:spcAft>
                <a:spcPts val="600"/>
              </a:spcAft>
            </a:pPr>
            <a:r>
              <a:rPr lang="pt-PT" dirty="0"/>
              <a:t>CSP são um instrumento essencial de melhoria da saúde da população, e de luta contra as desigualdades em saúde, pela sua abrangência populacional e quase gratuitidade</a:t>
            </a:r>
            <a:r>
              <a:rPr lang="pt-PT" sz="1800" dirty="0"/>
              <a:t>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9E472EA-D965-4EF3-B667-1D1774078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389" t="43430" r="21861" b="10312"/>
          <a:stretch/>
        </p:blipFill>
        <p:spPr>
          <a:xfrm>
            <a:off x="8679765" y="1283200"/>
            <a:ext cx="3072697" cy="16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4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020AD0-F060-4984-94EB-DEC920CA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A. Caracterização dos Cuidados de Saúde Primários no contexto da política de saúde em Portugal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9E472EA-D965-4EF3-B667-1D1774078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389" t="43430" r="21861" b="10312"/>
          <a:stretch/>
        </p:blipFill>
        <p:spPr>
          <a:xfrm>
            <a:off x="1614469" y="3773218"/>
            <a:ext cx="3646279" cy="1947130"/>
          </a:xfrm>
          <a:prstGeom prst="rect">
            <a:avLst/>
          </a:prstGeom>
        </p:spPr>
      </p:pic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431800" y="1678675"/>
            <a:ext cx="11346217" cy="2047164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pt-PT" sz="3000" b="1" dirty="0" smtClean="0"/>
              <a:t>Cobertura de seguros de saúde privados</a:t>
            </a:r>
          </a:p>
          <a:p>
            <a:pPr>
              <a:spcAft>
                <a:spcPts val="0"/>
              </a:spcAft>
            </a:pPr>
            <a:endParaRPr lang="pt-PT" sz="3000" b="1" dirty="0" smtClean="0"/>
          </a:p>
          <a:p>
            <a:pPr lvl="1"/>
            <a:r>
              <a:rPr lang="pt-PT" dirty="0" smtClean="0"/>
              <a:t>26% em 2015 </a:t>
            </a:r>
            <a:endParaRPr lang="pt-PT" dirty="0"/>
          </a:p>
        </p:txBody>
      </p:sp>
      <p:pic>
        <p:nvPicPr>
          <p:cNvPr id="5" name="Picture 2" descr="C:\Users\amalmeida\Desktop\Nova pasta (2)\segur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64" t="8777" b="19752"/>
          <a:stretch/>
        </p:blipFill>
        <p:spPr bwMode="auto">
          <a:xfrm>
            <a:off x="6277970" y="2306471"/>
            <a:ext cx="5914030" cy="382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56FB54-E7EF-422C-97F0-B1D43968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77" y="347244"/>
            <a:ext cx="10695630" cy="925792"/>
          </a:xfrm>
        </p:spPr>
        <p:txBody>
          <a:bodyPr>
            <a:normAutofit fontScale="90000"/>
          </a:bodyPr>
          <a:lstStyle/>
          <a:p>
            <a:r>
              <a:rPr lang="pt-PT" sz="3300" dirty="0">
                <a:solidFill>
                  <a:srgbClr val="FFC000"/>
                </a:solidFill>
                <a:latin typeface="+mj-lt"/>
              </a:rPr>
              <a:t>B. CSP: formação e enquadramento profissional dos técnicos de saúde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C090CF6-0FED-42F5-AEB3-A9E25603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7" y="1704995"/>
            <a:ext cx="11744564" cy="4245429"/>
          </a:xfrm>
        </p:spPr>
        <p:txBody>
          <a:bodyPr anchor="t">
            <a:normAutofit fontScale="92500"/>
          </a:bodyPr>
          <a:lstStyle/>
          <a:p>
            <a:pPr marL="342900"/>
            <a:r>
              <a:rPr lang="pt-PT" sz="3400" b="1" dirty="0"/>
              <a:t>Composição e organização das </a:t>
            </a:r>
            <a:r>
              <a:rPr lang="pt-PT" sz="3400" b="1" dirty="0" smtClean="0"/>
              <a:t>equipas </a:t>
            </a:r>
            <a:r>
              <a:rPr lang="pt-PT" sz="3400" b="1" dirty="0"/>
              <a:t>dos </a:t>
            </a:r>
            <a:r>
              <a:rPr lang="pt-PT" sz="3400" b="1" dirty="0" smtClean="0"/>
              <a:t>CSP</a:t>
            </a:r>
          </a:p>
          <a:p>
            <a:pPr marL="342900"/>
            <a:endParaRPr lang="pt-PT" b="1" dirty="0"/>
          </a:p>
          <a:p>
            <a:pPr marL="342900"/>
            <a:endParaRPr lang="pt-PT" b="1" dirty="0" smtClean="0"/>
          </a:p>
          <a:p>
            <a:pPr marL="342900"/>
            <a:endParaRPr lang="pt-PT" b="1" dirty="0" smtClean="0"/>
          </a:p>
          <a:p>
            <a:pPr marL="1232360" lvl="1">
              <a:spcAft>
                <a:spcPts val="0"/>
              </a:spcAft>
            </a:pPr>
            <a:r>
              <a:rPr lang="pt-PT" b="1" dirty="0" smtClean="0"/>
              <a:t>ARS </a:t>
            </a:r>
            <a:r>
              <a:rPr lang="pt-PT" dirty="0"/>
              <a:t>Administrações Regionais de Saúde </a:t>
            </a:r>
            <a:endParaRPr lang="pt-PT" dirty="0" smtClean="0"/>
          </a:p>
          <a:p>
            <a:pPr marL="1232360" lvl="1">
              <a:spcAft>
                <a:spcPts val="0"/>
              </a:spcAft>
            </a:pPr>
            <a:r>
              <a:rPr lang="pt-PT" b="1" dirty="0" smtClean="0"/>
              <a:t>ULS </a:t>
            </a:r>
            <a:r>
              <a:rPr lang="pt-PT" dirty="0"/>
              <a:t>Unidades Locais de Saúde </a:t>
            </a:r>
          </a:p>
          <a:p>
            <a:pPr marL="1232360" lvl="1">
              <a:spcAft>
                <a:spcPts val="0"/>
              </a:spcAft>
            </a:pPr>
            <a:r>
              <a:rPr lang="pt-PT" b="1" dirty="0" smtClean="0"/>
              <a:t>TSDT </a:t>
            </a:r>
            <a:r>
              <a:rPr lang="pt-PT" dirty="0"/>
              <a:t>Técnico Superior das áreas de Diagnóstico e Terapêutica </a:t>
            </a:r>
            <a:endParaRPr lang="pt-PT" b="1" dirty="0" smtClean="0"/>
          </a:p>
          <a:p>
            <a:pPr marL="342900"/>
            <a:endParaRPr lang="pt-PT" b="1" dirty="0"/>
          </a:p>
          <a:p>
            <a:pPr marL="342900"/>
            <a:endParaRPr lang="pt-PT" b="1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1113285"/>
              </p:ext>
            </p:extLst>
          </p:nvPr>
        </p:nvGraphicFramePr>
        <p:xfrm>
          <a:off x="2373194" y="2493876"/>
          <a:ext cx="7056755" cy="170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5600"/>
                <a:gridCol w="1625600"/>
                <a:gridCol w="2179955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latin typeface="+mn-lt"/>
                        </a:rPr>
                        <a:t>Entidade</a:t>
                      </a:r>
                      <a:endParaRPr lang="pt-P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+mn-lt"/>
                        </a:rPr>
                        <a:t>Médicos</a:t>
                      </a:r>
                      <a:endParaRPr lang="pt-P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+mn-lt"/>
                        </a:rPr>
                        <a:t>Enfermeiros</a:t>
                      </a:r>
                      <a:endParaRPr lang="pt-P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947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TSDT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947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947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947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+mn-lt"/>
                        </a:rPr>
                        <a:t>774</a:t>
                      </a:r>
                      <a:endParaRPr lang="pt-PT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b="1" dirty="0" smtClean="0">
                          <a:latin typeface="+mn-lt"/>
                        </a:rPr>
                        <a:t>ULS</a:t>
                      </a:r>
                      <a:endParaRPr lang="pt-PT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947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5.017</a:t>
                      </a:r>
                      <a:endParaRPr lang="pt-P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+mn-lt"/>
                        </a:rPr>
                        <a:t>864</a:t>
                      </a:r>
                      <a:endParaRPr lang="pt-PT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b="1" dirty="0" smtClean="0">
                          <a:latin typeface="+mn-lt"/>
                        </a:rPr>
                        <a:t>Total</a:t>
                      </a:r>
                      <a:endParaRPr lang="pt-PT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+mn-lt"/>
                        </a:rPr>
                        <a:t>9.760</a:t>
                      </a:r>
                      <a:endParaRPr lang="pt-P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+mn-lt"/>
                        </a:rPr>
                        <a:t>12.105</a:t>
                      </a:r>
                      <a:endParaRPr lang="pt-PT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+mn-lt"/>
                        </a:rPr>
                        <a:t>1.638</a:t>
                      </a:r>
                      <a:endParaRPr lang="pt-PT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54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56FB54-E7EF-422C-97F0-B1D43968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77" y="347244"/>
            <a:ext cx="10695630" cy="925792"/>
          </a:xfrm>
        </p:spPr>
        <p:txBody>
          <a:bodyPr>
            <a:normAutofit fontScale="90000"/>
          </a:bodyPr>
          <a:lstStyle/>
          <a:p>
            <a:r>
              <a:rPr lang="pt-PT" sz="3300" dirty="0">
                <a:solidFill>
                  <a:srgbClr val="FFC000"/>
                </a:solidFill>
                <a:latin typeface="+mj-lt"/>
              </a:rPr>
              <a:t>B. CSP: formação e enquadramento profissional dos técnicos de saúde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C090CF6-0FED-42F5-AEB3-A9E25603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7" y="1704995"/>
            <a:ext cx="11468847" cy="717691"/>
          </a:xfrm>
        </p:spPr>
        <p:txBody>
          <a:bodyPr>
            <a:normAutofit/>
          </a:bodyPr>
          <a:lstStyle/>
          <a:p>
            <a:pPr marL="342900"/>
            <a:r>
              <a:rPr lang="pt-PT" b="1" dirty="0" smtClean="0"/>
              <a:t>Evolução nos últimos anos</a:t>
            </a:r>
            <a:endParaRPr lang="pt-PT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198133" y="2620456"/>
            <a:ext cx="11802799" cy="3008574"/>
            <a:chOff x="379827" y="1982099"/>
            <a:chExt cx="11802799" cy="3008574"/>
          </a:xfrm>
        </p:grpSpPr>
        <p:pic>
          <p:nvPicPr>
            <p:cNvPr id="2065" name="Picture 17" descr="C:\Users\amalmeida\Desktop\Nova pasta (2)\Captur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324" b="25815"/>
            <a:stretch/>
          </p:blipFill>
          <p:spPr bwMode="auto">
            <a:xfrm>
              <a:off x="3749698" y="2869117"/>
              <a:ext cx="3448050" cy="2047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C:\Users\amalmeida\Desktop\Nova pasta (2)\Captura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74" t="8569" r="8361" b="20425"/>
            <a:stretch/>
          </p:blipFill>
          <p:spPr bwMode="auto">
            <a:xfrm>
              <a:off x="6958822" y="2866838"/>
              <a:ext cx="5223804" cy="2110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C:\Users\amalmeida\Desktop\Nova pasta (2)\Captura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01" t="29603" b="12069"/>
            <a:stretch/>
          </p:blipFill>
          <p:spPr bwMode="auto">
            <a:xfrm>
              <a:off x="379827" y="2753155"/>
              <a:ext cx="3504761" cy="2237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ângulo 14"/>
            <p:cNvSpPr/>
            <p:nvPr/>
          </p:nvSpPr>
          <p:spPr>
            <a:xfrm>
              <a:off x="379828" y="1982099"/>
              <a:ext cx="787790" cy="254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Rectângulo 20"/>
            <p:cNvSpPr/>
            <p:nvPr/>
          </p:nvSpPr>
          <p:spPr>
            <a:xfrm>
              <a:off x="4011200" y="2272107"/>
              <a:ext cx="787790" cy="254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Rectângulo 21"/>
            <p:cNvSpPr/>
            <p:nvPr/>
          </p:nvSpPr>
          <p:spPr>
            <a:xfrm>
              <a:off x="7100053" y="2516640"/>
              <a:ext cx="787790" cy="254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7901351" y="3068931"/>
            <a:ext cx="35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 smtClean="0"/>
              <a:t>Técnicos Superiores </a:t>
            </a:r>
            <a:r>
              <a:rPr lang="pt-PT" sz="1400" b="1" dirty="0"/>
              <a:t>das áreas de </a:t>
            </a:r>
            <a:endParaRPr lang="pt-PT" sz="1400" b="1" dirty="0" smtClean="0"/>
          </a:p>
          <a:p>
            <a:pPr algn="ctr"/>
            <a:r>
              <a:rPr lang="pt-PT" sz="1400" b="1" dirty="0" smtClean="0"/>
              <a:t>Diagnóstico </a:t>
            </a:r>
            <a:r>
              <a:rPr lang="pt-PT" sz="1400" b="1" dirty="0"/>
              <a:t>e Terapêutica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85924" y="3039903"/>
            <a:ext cx="219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Médicos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17296" y="3199697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400" b="1" dirty="0"/>
              <a:t>Enfermeiros</a:t>
            </a:r>
          </a:p>
        </p:txBody>
      </p:sp>
    </p:spTree>
    <p:extLst>
      <p:ext uri="{BB962C8B-B14F-4D97-AF65-F5344CB8AC3E}">
        <p14:creationId xmlns:p14="http://schemas.microsoft.com/office/powerpoint/2010/main" xmlns="" val="38914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56FB54-E7EF-422C-97F0-B1D43968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B. CSP: formação e enquadramento profissional dos técnicos de saúde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418153" y="1473957"/>
            <a:ext cx="11328400" cy="4954139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t-PT" b="1" dirty="0"/>
              <a:t>Técnico Superior das áreas de Diagnóstico e Terapêutica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pt-PT" dirty="0"/>
              <a:t>Exercem atividades relacionadas com: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pt-PT" dirty="0" smtClean="0"/>
              <a:t>Ciências biomédicas laboratoriais, 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pt-PT" dirty="0" smtClean="0"/>
              <a:t>Imagem médica e da radioterapia, 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pt-PT" dirty="0" smtClean="0"/>
              <a:t>Fisiologia clínica e dos </a:t>
            </a:r>
            <a:r>
              <a:rPr lang="pt-PT" dirty="0" err="1" smtClean="0"/>
              <a:t>biosinais</a:t>
            </a:r>
            <a:r>
              <a:rPr lang="pt-PT" dirty="0" smtClean="0"/>
              <a:t>,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pt-PT" dirty="0" smtClean="0"/>
              <a:t>Terapia e reabilitação, 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pt-PT" dirty="0" smtClean="0"/>
              <a:t>Visão, 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pt-PT" dirty="0"/>
              <a:t>A</a:t>
            </a:r>
            <a:r>
              <a:rPr lang="pt-PT" dirty="0" smtClean="0"/>
              <a:t>udição,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pt-PT" dirty="0" smtClean="0"/>
              <a:t>Saúde oral, 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pt-PT" dirty="0" smtClean="0"/>
              <a:t>Farmácia, 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pt-PT" dirty="0" smtClean="0"/>
              <a:t>Ortoprotesia</a:t>
            </a:r>
          </a:p>
          <a:p>
            <a:pPr lvl="2">
              <a:lnSpc>
                <a:spcPct val="120000"/>
              </a:lnSpc>
              <a:spcAft>
                <a:spcPts val="0"/>
              </a:spcAft>
            </a:pPr>
            <a:r>
              <a:rPr lang="pt-PT" dirty="0" smtClean="0"/>
              <a:t>Saúde pública.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4632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56FB54-E7EF-422C-97F0-B1D43968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FFC000"/>
                </a:solidFill>
                <a:latin typeface="+mj-lt"/>
              </a:rPr>
              <a:t>B. CSP: formação e enquadramento profissional dos técnicos de saúde</a:t>
            </a:r>
          </a:p>
        </p:txBody>
      </p:sp>
      <p:pic>
        <p:nvPicPr>
          <p:cNvPr id="7170" name="Picture 2" descr="C:\Users\amalmeida\Desktop\Nova pasta (2)\Trabalhadores da saude 201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19" b="4507"/>
          <a:stretch/>
        </p:blipFill>
        <p:spPr bwMode="auto">
          <a:xfrm>
            <a:off x="2675008" y="1632491"/>
            <a:ext cx="6906846" cy="42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21756" y="3021927"/>
            <a:ext cx="6006905" cy="5070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832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8000"/>
      </a:accent5>
      <a:accent6>
        <a:srgbClr val="FF0000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1148</TotalTime>
  <Words>936</Words>
  <Application>Microsoft Office PowerPoint</Application>
  <PresentationFormat>Personalizados</PresentationFormat>
  <Paragraphs>149</Paragraphs>
  <Slides>18</Slides>
  <Notes>1</Notes>
  <HiddenSlides>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18</vt:i4>
      </vt:variant>
    </vt:vector>
  </HeadingPairs>
  <TitlesOfParts>
    <vt:vector size="20" baseType="lpstr">
      <vt:lpstr>Tema1</vt:lpstr>
      <vt:lpstr>Modelo de apresentação personalizado</vt:lpstr>
      <vt:lpstr>Diapositivo 1</vt:lpstr>
      <vt:lpstr>Diapositivo 2</vt:lpstr>
      <vt:lpstr>A. Caracterização dos Cuidados de Saúde Primários no contexto da política de saúde em Portugal </vt:lpstr>
      <vt:lpstr>A. Caracterização dos Cuidados de Saúde Primários no contexto da política de saúde em Portugal </vt:lpstr>
      <vt:lpstr>A. Caracterização dos Cuidados de Saúde Primários no contexto da política de saúde em Portugal </vt:lpstr>
      <vt:lpstr>B. CSP: formação e enquadramento profissional dos técnicos de saúde</vt:lpstr>
      <vt:lpstr>B. CSP: formação e enquadramento profissional dos técnicos de saúde</vt:lpstr>
      <vt:lpstr>B. CSP: formação e enquadramento profissional dos técnicos de saúde</vt:lpstr>
      <vt:lpstr>B. CSP: formação e enquadramento profissional dos técnicos de saúde</vt:lpstr>
      <vt:lpstr>B. CSP: formação e enquadramento profissional dos técnicos de saúde</vt:lpstr>
      <vt:lpstr>B. CSP: formação e enquadramento profissional dos técnicos de saúde</vt:lpstr>
      <vt:lpstr>B. CSP: formação e enquadramento profissional dos técnicos de saúde</vt:lpstr>
      <vt:lpstr>B. CSP: formação e enquadramento profissional dos técnicos de saúde</vt:lpstr>
      <vt:lpstr>Ações estratégicas para a formação dos trabalhadores técnicos em saúde</vt:lpstr>
      <vt:lpstr>C. Cooperação: problemas</vt:lpstr>
      <vt:lpstr>C. Cooperação: problemas</vt:lpstr>
      <vt:lpstr>Bibliografia</vt:lpstr>
      <vt:lpstr>Obrigada pela vossa atenção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Anabela Graça</dc:creator>
  <cp:lastModifiedBy>Ana</cp:lastModifiedBy>
  <cp:revision>48</cp:revision>
  <dcterms:created xsi:type="dcterms:W3CDTF">2018-10-30T18:32:48Z</dcterms:created>
  <dcterms:modified xsi:type="dcterms:W3CDTF">2018-11-13T02:53:15Z</dcterms:modified>
</cp:coreProperties>
</file>