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35" r:id="rId2"/>
    <p:sldId id="505" r:id="rId3"/>
    <p:sldId id="536" r:id="rId4"/>
    <p:sldId id="537" r:id="rId5"/>
    <p:sldId id="539" r:id="rId6"/>
    <p:sldId id="52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e Bonkingo Bofatsi" initials="PB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04" autoAdjust="0"/>
    <p:restoredTop sz="92448" autoAdjust="0"/>
  </p:normalViewPr>
  <p:slideViewPr>
    <p:cSldViewPr snapToGrid="0">
      <p:cViewPr varScale="1">
        <p:scale>
          <a:sx n="54" d="100"/>
          <a:sy n="54" d="100"/>
        </p:scale>
        <p:origin x="9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5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63ACB-0849-4982-8D14-4809F922D9D0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7086B-60B7-45EA-B01B-03E9F4CF036B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8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70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07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16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83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1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9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49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03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95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7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01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9DF1-F4E5-4262-93ED-EE47E5C821C5}" type="datetimeFigureOut">
              <a:rPr lang="fr-FR" smtClean="0"/>
              <a:pPr/>
              <a:t>13/11/2018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72B8-62FC-4818-BF7C-895C7AD53AEF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82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REPUBLICA DE GUINEA ECUATORIAL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26327"/>
            <a:ext cx="10515600" cy="1745673"/>
          </a:xfrm>
        </p:spPr>
        <p:txBody>
          <a:bodyPr/>
          <a:lstStyle/>
          <a:p>
            <a:endParaRPr lang="es-ES" dirty="0" smtClean="0"/>
          </a:p>
          <a:p>
            <a:pPr marL="0" indent="0" algn="ctr">
              <a:buNone/>
            </a:pPr>
            <a:r>
              <a:rPr lang="es-ES" b="1" dirty="0" smtClean="0"/>
              <a:t>FORMACION DE RECURSOS HUMANOS EN SALUD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3298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9538"/>
            <a:ext cx="10515600" cy="677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      </a:t>
            </a:r>
            <a:r>
              <a:rPr lang="fr-FR" sz="3100" b="1" dirty="0" smtClean="0"/>
              <a:t>ETAPAS</a:t>
            </a: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763" y="869950"/>
            <a:ext cx="11941175" cy="5988050"/>
          </a:xfrm>
        </p:spPr>
        <p:txBody>
          <a:bodyPr rtlCol="0">
            <a:noAutofit/>
          </a:bodyPr>
          <a:lstStyle/>
          <a:p>
            <a:pPr lvl="0"/>
            <a:r>
              <a:rPr lang="es-ES" sz="3200" b="1" dirty="0" smtClean="0">
                <a:solidFill>
                  <a:srgbClr val="0070C0"/>
                </a:solidFill>
              </a:rPr>
              <a:t>ETAPA </a:t>
            </a:r>
            <a:r>
              <a:rPr lang="es-ES" sz="3200" b="1" dirty="0">
                <a:solidFill>
                  <a:srgbClr val="0070C0"/>
                </a:solidFill>
              </a:rPr>
              <a:t>I (…..hasta 1971</a:t>
            </a:r>
            <a:r>
              <a:rPr lang="es-ES" sz="3200" dirty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3200" dirty="0"/>
              <a:t>Formación de Auxiliares de Enfermería (</a:t>
            </a:r>
            <a:r>
              <a:rPr lang="es-ES" sz="3200" dirty="0" err="1"/>
              <a:t>Dep</a:t>
            </a:r>
            <a:r>
              <a:rPr lang="es-ES" sz="3200" dirty="0"/>
              <a:t>. Prestación de Servicios)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3200" dirty="0"/>
              <a:t>Formación de Agentes Comunitarios (Congregaciones, </a:t>
            </a:r>
            <a:r>
              <a:rPr lang="es-ES" sz="3200" dirty="0" err="1"/>
              <a:t>ONGs</a:t>
            </a:r>
            <a:r>
              <a:rPr lang="es-ES" sz="3200" dirty="0"/>
              <a:t>, </a:t>
            </a:r>
            <a:r>
              <a:rPr lang="es-ES" sz="3200" dirty="0" err="1"/>
              <a:t>etc</a:t>
            </a:r>
            <a:r>
              <a:rPr lang="es-ES" sz="32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3200" i="1" dirty="0">
                <a:solidFill>
                  <a:srgbClr val="FF0000"/>
                </a:solidFill>
              </a:rPr>
              <a:t>Formación en el Exterior de País (Todo tipo)</a:t>
            </a:r>
            <a:endParaRPr lang="es-ES" sz="32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FR" sz="3200" b="1" i="1" dirty="0">
              <a:solidFill>
                <a:srgbClr val="FF0000"/>
              </a:solidFill>
            </a:endParaRPr>
          </a:p>
          <a:p>
            <a:pPr lvl="0"/>
            <a:r>
              <a:rPr lang="es-ES" sz="3200" b="1" dirty="0" smtClean="0">
                <a:solidFill>
                  <a:srgbClr val="0070C0"/>
                </a:solidFill>
              </a:rPr>
              <a:t>ETAPA </a:t>
            </a:r>
            <a:r>
              <a:rPr lang="es-ES" sz="3200" b="1" dirty="0">
                <a:solidFill>
                  <a:srgbClr val="0070C0"/>
                </a:solidFill>
              </a:rPr>
              <a:t>II (1971-1997)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3200" dirty="0"/>
              <a:t>Creación de la Escuela Nacional de Sanidad y Medio Ambiente (Formación de Enfermeros)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3200" dirty="0"/>
              <a:t>De 1983 a 1997 se empieza la formación de los profesionales de nivel medio, conocidos por Asistentes Técnicos Sanitarios (ATS),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3200" i="1" dirty="0">
                <a:solidFill>
                  <a:srgbClr val="FF0000"/>
                </a:solidFill>
              </a:rPr>
              <a:t>Formación en el Exterior de País</a:t>
            </a:r>
            <a:endParaRPr lang="es-ES" sz="32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40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4000" dirty="0"/>
          </a:p>
          <a:p>
            <a:pPr fontAlgn="auto">
              <a:spcAft>
                <a:spcPts val="0"/>
              </a:spcAft>
              <a:defRPr/>
            </a:pPr>
            <a:endParaRPr lang="fr-FR" sz="4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200" dirty="0">
                <a:solidFill>
                  <a:srgbClr val="FF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</p:txBody>
      </p:sp>
      <p:cxnSp>
        <p:nvCxnSpPr>
          <p:cNvPr id="4" name="Connecteur droit 3">
            <a:extLst/>
          </p:cNvPr>
          <p:cNvCxnSpPr/>
          <p:nvPr/>
        </p:nvCxnSpPr>
        <p:spPr>
          <a:xfrm>
            <a:off x="0" y="869950"/>
            <a:ext cx="119395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3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9538"/>
            <a:ext cx="10515600" cy="677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      </a:t>
            </a:r>
            <a:r>
              <a:rPr lang="fr-FR" sz="3100" b="1" dirty="0" smtClean="0"/>
              <a:t>ETAPAS</a:t>
            </a: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7527" y="869950"/>
            <a:ext cx="10153403" cy="5988050"/>
          </a:xfrm>
        </p:spPr>
        <p:txBody>
          <a:bodyPr rtlCol="0">
            <a:noAutofit/>
          </a:bodyPr>
          <a:lstStyle/>
          <a:p>
            <a:pPr lvl="0"/>
            <a:r>
              <a:rPr lang="es-ES" sz="3600" b="1" dirty="0" smtClean="0">
                <a:solidFill>
                  <a:srgbClr val="0070C0"/>
                </a:solidFill>
              </a:rPr>
              <a:t>ETAPA III (1997 - 2000</a:t>
            </a:r>
            <a:r>
              <a:rPr lang="es-ES" sz="3600" dirty="0" smtClean="0">
                <a:solidFill>
                  <a:srgbClr val="0070C0"/>
                </a:solidFill>
              </a:rPr>
              <a:t>)</a:t>
            </a:r>
            <a:endParaRPr lang="es-ES" sz="3600" dirty="0">
              <a:solidFill>
                <a:srgbClr val="0070C0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3200" dirty="0"/>
              <a:t>El ascenso de la Escuela de Formación de Enfermeros al rango de la Escuela Universitaria de Sanidad y Medio </a:t>
            </a:r>
            <a:r>
              <a:rPr lang="es-ES" sz="3200" dirty="0" smtClean="0"/>
              <a:t>Ambiente</a:t>
            </a:r>
          </a:p>
          <a:p>
            <a:pPr marL="457200" lvl="1" indent="0" algn="just">
              <a:buNone/>
            </a:pPr>
            <a:endParaRPr lang="es-ES" sz="32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3200" dirty="0"/>
              <a:t>En el año 2000 la Facultad de Medicina hoy Facultad de Ciencias de la Salud. Las dos instituciones señaladas anteriormente pertenecen a la UNGE, se responsabilizan de la formación del personal de nivel superior y </a:t>
            </a:r>
            <a:r>
              <a:rPr lang="es-ES" sz="3200" dirty="0" smtClean="0"/>
              <a:t>medio</a:t>
            </a:r>
          </a:p>
          <a:p>
            <a:pPr marL="457200" lvl="1" indent="0" algn="just">
              <a:buNone/>
            </a:pPr>
            <a:endParaRPr lang="es-ES" sz="32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3200" i="1" dirty="0">
                <a:solidFill>
                  <a:srgbClr val="FF0000"/>
                </a:solidFill>
              </a:rPr>
              <a:t>Formación en el Exterior de País</a:t>
            </a:r>
            <a:endParaRPr lang="es-ES" sz="3200" dirty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40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4000" dirty="0"/>
          </a:p>
          <a:p>
            <a:pPr fontAlgn="auto">
              <a:spcAft>
                <a:spcPts val="0"/>
              </a:spcAft>
              <a:defRPr/>
            </a:pPr>
            <a:endParaRPr lang="fr-FR" sz="4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200" dirty="0">
                <a:solidFill>
                  <a:srgbClr val="FF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  <a:p>
            <a:pPr fontAlgn="auto">
              <a:spcAft>
                <a:spcPts val="0"/>
              </a:spcAft>
              <a:defRPr/>
            </a:pPr>
            <a:endParaRPr lang="fr-FR" sz="3200" dirty="0"/>
          </a:p>
        </p:txBody>
      </p:sp>
      <p:cxnSp>
        <p:nvCxnSpPr>
          <p:cNvPr id="4" name="Connecteur droit 3">
            <a:extLst/>
          </p:cNvPr>
          <p:cNvCxnSpPr/>
          <p:nvPr/>
        </p:nvCxnSpPr>
        <p:spPr>
          <a:xfrm>
            <a:off x="0" y="869950"/>
            <a:ext cx="119395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757" y="365126"/>
            <a:ext cx="11602193" cy="60865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Arial Narrow" panose="020B0606020202030204" pitchFamily="34" charset="0"/>
              </a:rPr>
              <a:t>Distribución </a:t>
            </a:r>
            <a:r>
              <a:rPr lang="es-ES" sz="3200" b="1" dirty="0" smtClean="0">
                <a:latin typeface="Arial Narrow" panose="020B0606020202030204" pitchFamily="34" charset="0"/>
              </a:rPr>
              <a:t>médicos </a:t>
            </a:r>
            <a:r>
              <a:rPr lang="es-ES" sz="3200" b="1" dirty="0">
                <a:latin typeface="Arial Narrow" panose="020B0606020202030204" pitchFamily="34" charset="0"/>
              </a:rPr>
              <a:t>graduados en la </a:t>
            </a:r>
            <a:r>
              <a:rPr lang="es-ES" sz="3200" b="1" dirty="0" smtClean="0">
                <a:latin typeface="Arial Narrow" panose="020B0606020202030204" pitchFamily="34" charset="0"/>
              </a:rPr>
              <a:t>UNGE (2006 – 2014) </a:t>
            </a:r>
            <a:r>
              <a:rPr lang="es-ES" sz="3200" b="1" dirty="0">
                <a:latin typeface="Arial Narrow" panose="020B0606020202030204" pitchFamily="34" charset="0"/>
              </a:rPr>
              <a:t>por </a:t>
            </a:r>
            <a:r>
              <a:rPr lang="es-ES" sz="3200" b="1" dirty="0" smtClean="0">
                <a:latin typeface="Arial Narrow" panose="020B0606020202030204" pitchFamily="34" charset="0"/>
              </a:rPr>
              <a:t>sexo</a:t>
            </a:r>
            <a:endParaRPr lang="es-ES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269160"/>
              </p:ext>
            </p:extLst>
          </p:nvPr>
        </p:nvGraphicFramePr>
        <p:xfrm>
          <a:off x="712519" y="1163778"/>
          <a:ext cx="10806545" cy="4999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2408">
                  <a:extLst>
                    <a:ext uri="{9D8B030D-6E8A-4147-A177-3AD203B41FA5}">
                      <a16:colId xmlns:a16="http://schemas.microsoft.com/office/drawing/2014/main" val="2174725204"/>
                    </a:ext>
                  </a:extLst>
                </a:gridCol>
                <a:gridCol w="1612382">
                  <a:extLst>
                    <a:ext uri="{9D8B030D-6E8A-4147-A177-3AD203B41FA5}">
                      <a16:colId xmlns:a16="http://schemas.microsoft.com/office/drawing/2014/main" val="1535077684"/>
                    </a:ext>
                  </a:extLst>
                </a:gridCol>
                <a:gridCol w="1266019">
                  <a:extLst>
                    <a:ext uri="{9D8B030D-6E8A-4147-A177-3AD203B41FA5}">
                      <a16:colId xmlns:a16="http://schemas.microsoft.com/office/drawing/2014/main" val="3123191518"/>
                    </a:ext>
                  </a:extLst>
                </a:gridCol>
                <a:gridCol w="1442783">
                  <a:extLst>
                    <a:ext uri="{9D8B030D-6E8A-4147-A177-3AD203B41FA5}">
                      <a16:colId xmlns:a16="http://schemas.microsoft.com/office/drawing/2014/main" val="1529952917"/>
                    </a:ext>
                  </a:extLst>
                </a:gridCol>
                <a:gridCol w="1349624">
                  <a:extLst>
                    <a:ext uri="{9D8B030D-6E8A-4147-A177-3AD203B41FA5}">
                      <a16:colId xmlns:a16="http://schemas.microsoft.com/office/drawing/2014/main" val="142883605"/>
                    </a:ext>
                  </a:extLst>
                </a:gridCol>
                <a:gridCol w="1185997">
                  <a:extLst>
                    <a:ext uri="{9D8B030D-6E8A-4147-A177-3AD203B41FA5}">
                      <a16:colId xmlns:a16="http://schemas.microsoft.com/office/drawing/2014/main" val="1032591569"/>
                    </a:ext>
                  </a:extLst>
                </a:gridCol>
                <a:gridCol w="1157332">
                  <a:extLst>
                    <a:ext uri="{9D8B030D-6E8A-4147-A177-3AD203B41FA5}">
                      <a16:colId xmlns:a16="http://schemas.microsoft.com/office/drawing/2014/main" val="2769414393"/>
                    </a:ext>
                  </a:extLst>
                </a:gridCol>
              </a:tblGrid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Año académico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Masculino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Femenino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Total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0961269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2000 - 2006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17,6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1,9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4459923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2001 - 2007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5,8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7,8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1000157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2002 - 2008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15,7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3,9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3754565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2003 - 2009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11,7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11,7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2084009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2004 - 2010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19,4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14,6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97626077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2005 - 2011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8,8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8,7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8,8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97494625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2006 - 2012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6,9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12,6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10153397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2007 - 2013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6,9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11,7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9,3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60213013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2008 - 2014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12,7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24,3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18,5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0573029"/>
                  </a:ext>
                </a:extLst>
              </a:tr>
              <a:tr h="45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Total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49,8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50,2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0378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09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694" y="234497"/>
            <a:ext cx="11602193" cy="608652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latin typeface="Arial Narrow" panose="020B0606020202030204" pitchFamily="34" charset="0"/>
              </a:rPr>
              <a:t>Distribución de Diplomados Universitarios de Enfermería graduados en la UNGE entre 2003 y 2011 por sexo</a:t>
            </a:r>
            <a:endParaRPr lang="es-E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04888"/>
              </p:ext>
            </p:extLst>
          </p:nvPr>
        </p:nvGraphicFramePr>
        <p:xfrm>
          <a:off x="605642" y="973776"/>
          <a:ext cx="11044051" cy="5427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1296">
                  <a:extLst>
                    <a:ext uri="{9D8B030D-6E8A-4147-A177-3AD203B41FA5}">
                      <a16:colId xmlns:a16="http://schemas.microsoft.com/office/drawing/2014/main" val="3644346082"/>
                    </a:ext>
                  </a:extLst>
                </a:gridCol>
                <a:gridCol w="3309774">
                  <a:extLst>
                    <a:ext uri="{9D8B030D-6E8A-4147-A177-3AD203B41FA5}">
                      <a16:colId xmlns:a16="http://schemas.microsoft.com/office/drawing/2014/main" val="2371565242"/>
                    </a:ext>
                  </a:extLst>
                </a:gridCol>
                <a:gridCol w="3309774">
                  <a:extLst>
                    <a:ext uri="{9D8B030D-6E8A-4147-A177-3AD203B41FA5}">
                      <a16:colId xmlns:a16="http://schemas.microsoft.com/office/drawing/2014/main" val="2371046002"/>
                    </a:ext>
                  </a:extLst>
                </a:gridCol>
                <a:gridCol w="1863207">
                  <a:extLst>
                    <a:ext uri="{9D8B030D-6E8A-4147-A177-3AD203B41FA5}">
                      <a16:colId xmlns:a16="http://schemas.microsoft.com/office/drawing/2014/main" val="1669462060"/>
                    </a:ext>
                  </a:extLst>
                </a:gridCol>
              </a:tblGrid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Años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Masculino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Femenino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Total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028189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2000- 2003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3519942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2001-2004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209670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2002-2005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445185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2003-2006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29810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2004-2007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1403550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2005-2008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320670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2006-2009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895393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2007-2010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9629461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2008-2011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0709638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Total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Completar información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172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237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27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 rot="-2298505">
            <a:off x="2780456" y="24276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9900"/>
              <a:buFont typeface="Calibri"/>
              <a:buNone/>
            </a:pPr>
            <a:r>
              <a:rPr lang="fr-FR" sz="9600" b="1" dirty="0" smtClean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obrigado</a:t>
            </a:r>
            <a:endParaRPr sz="199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96265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11418</TotalTime>
  <Words>358</Words>
  <Application>Microsoft Office PowerPoint</Application>
  <PresentationFormat>Panorámica</PresentationFormat>
  <Paragraphs>175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Wingdings</vt:lpstr>
      <vt:lpstr>Thème Office</vt:lpstr>
      <vt:lpstr>REPUBLICA DE GUINEA ECUATORIAL</vt:lpstr>
      <vt:lpstr>      ETAPAS</vt:lpstr>
      <vt:lpstr>      ETAPAS</vt:lpstr>
      <vt:lpstr>Distribución médicos graduados en la UNGE (2006 – 2014) por sexo</vt:lpstr>
      <vt:lpstr>Distribución de Diplomados Universitarios de Enfermería graduados en la UNGE entre 2003 y 2011 por sexo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Gaston Tshapenda</dc:creator>
  <cp:lastModifiedBy>Manuel NguemaNtutumu</cp:lastModifiedBy>
  <cp:revision>948</cp:revision>
  <dcterms:created xsi:type="dcterms:W3CDTF">2018-05-09T12:42:59Z</dcterms:created>
  <dcterms:modified xsi:type="dcterms:W3CDTF">2018-11-13T10:20:39Z</dcterms:modified>
</cp:coreProperties>
</file>