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56" r:id="rId4"/>
    <p:sldId id="266" r:id="rId5"/>
    <p:sldId id="267" r:id="rId6"/>
    <p:sldId id="257" r:id="rId7"/>
    <p:sldId id="280" r:id="rId8"/>
    <p:sldId id="279" r:id="rId9"/>
    <p:sldId id="283" r:id="rId10"/>
    <p:sldId id="284" r:id="rId11"/>
    <p:sldId id="268" r:id="rId12"/>
    <p:sldId id="281" r:id="rId13"/>
    <p:sldId id="264" r:id="rId14"/>
    <p:sldId id="28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58" r:id="rId24"/>
    <p:sldId id="26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9F3431"/>
    <a:srgbClr val="800000"/>
    <a:srgbClr val="FFCC00"/>
    <a:srgbClr val="C8B12A"/>
    <a:srgbClr val="C7A8F0"/>
    <a:srgbClr val="CCCCFF"/>
    <a:srgbClr val="AE78D6"/>
    <a:srgbClr val="C59EE2"/>
    <a:srgbClr val="8D42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CC5B9B-1D63-4988-BDCA-868FB0ABF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3B4D71-2B6A-4560-BBB2-046EF3508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A1337FF-E649-4FD9-8B8F-9243B067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2E1A09-9F2C-43EF-B5E5-5F5DD42D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4FD115D-32A1-4CD6-AC87-AB15FD4D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241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46BF7B-3DC2-4E9F-A278-80B24D1A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5305CAB-A919-4485-9A90-ED3262A53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4927DDC-D35C-4611-8025-E4024402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5319AA6-8BA6-4318-84AB-6FA41BC2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70D92B-9422-4F93-9452-500FF5A3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2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183AB12-5B97-4094-BB26-78350CCCB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4CFC69F-D931-4AD7-A4A3-EE5CE4A6D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9DA376-4CB4-47DB-99D0-4DBC8B67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5B7616E-8F4C-4ECC-96D5-86E2A449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4AE536-A647-49DF-98B6-7529F936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703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CCB56B-AA1A-4068-9E0E-2A615F57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792BC8-224D-4008-8683-C7BA5E7C5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B6D876E-1135-4704-A90E-EF0AB9F1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F600BE-1366-4094-96EA-8FB77A49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936FA11-3AFB-4970-81B2-DBC7B158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030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85A0C3-9EA4-4811-BCDF-AF77F0B6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8BC3F14-18E3-4646-9CDD-5A8E7458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90D2CD6-272B-4190-B7A5-D97C915F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F56E4B8-0FAE-422B-9BB6-51D22FFE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550B68-8B58-447F-B41E-4A3D3F2E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961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3774C3-F802-4D51-B05D-3C3EB6E0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B4F10A3-16DA-491B-B709-BB87D1A65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F0A026-31A0-4174-9D5C-AB640E61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B8BBC9-832C-4CED-80B5-B7163F36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91AB3A-6407-48F7-9BFA-C7E03800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DB52EED-F29A-4368-BC8C-63377C62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701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3ED934-AF21-488A-803B-38D7A010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5F3F6B6-1419-4049-BAD3-42A07FDD0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7118C16-E653-41FA-A2DF-3EB2402D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D804AEC-A69A-4AB9-831D-94258A159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AEC9F71-A161-48A9-8F4F-B7BE304D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5B220AF-11CD-4604-8CAD-C0AE1788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89DE34A-6798-4EE7-9F09-A69405AA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171098F-2EA8-424C-86C9-6B31A046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676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40B2BD-3BF6-4A50-8D1C-46B5B66F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D59F8C7-C863-4316-8DE0-6291C3EE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295A779-1207-49C7-A667-964D8E1A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F9E9E99-1910-4083-A87C-A517A825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4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CED2855-58AB-43B0-8089-C83F57E7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6F4E098-E60B-472A-A57A-CD4BCBB1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1C630ED-8154-4ADD-95EA-C2E1F3AA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917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9FE698-74A1-463B-9700-078E1B34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CE4A746-32CE-4B30-B12E-BBD88E87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52EA844-7A3F-4809-9B17-171B612E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019AB05-2963-40BE-986E-49C71146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DBCE652-6AD4-41BF-9522-FB8F6677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685B565-5FBC-4172-BF35-920A15B2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761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CC4A05-404E-45C4-989A-F89CB483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9A4F0A1-658D-4783-81D9-5D1922980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F92C728-E704-4CAD-9EDA-C0F48E8A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79DBC1E-C5CA-44F5-88DE-B206F7B4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0598466-7D2F-438B-AB30-C63B7540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31517DB-4C24-4CF6-86D6-0A3E3895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631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CCAE751-92A9-40C8-978A-9D35B20F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6D9EBF4-2813-4EE2-8274-26388177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40DA4AB-75DF-4221-9D97-28F619280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682CA-8B5E-40C6-85F2-A56F5E6562B5}" type="datetimeFigureOut">
              <a:rPr lang="pt-BR" smtClean="0"/>
              <a:pPr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FAC729-1D25-446C-A22C-A3B1EF78F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2C3C505-F0BE-4AB4-B631-73870D0A8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0F1F-2164-4FE4-900A-906E56F6C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7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D52A94F-C0EC-4B03-A62E-0D9F4DD42088}"/>
              </a:ext>
            </a:extLst>
          </p:cNvPr>
          <p:cNvSpPr txBox="1"/>
          <p:nvPr/>
        </p:nvSpPr>
        <p:spPr>
          <a:xfrm>
            <a:off x="764369" y="1502589"/>
            <a:ext cx="10285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/>
            <a:endParaRPr lang="pt-BR" sz="2000" dirty="0">
              <a:ln>
                <a:solidFill>
                  <a:srgbClr val="7030A0"/>
                </a:solidFill>
              </a:ln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342900" indent="-342900" rtl="0" fontAlgn="base"/>
            <a:endParaRPr lang="pt-PT" sz="1200" i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80492" y="1856935"/>
            <a:ext cx="8864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Reunião com os trabalhadores da EPSJV </a:t>
            </a:r>
          </a:p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que estão em atividades presenciais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12647" y="511337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08/04/2021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34875" y="3466098"/>
            <a:ext cx="511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GT de monitoramento do Plano de Retorno da EPSJV</a:t>
            </a:r>
          </a:p>
        </p:txBody>
      </p:sp>
    </p:spTree>
    <p:extLst>
      <p:ext uri="{BB962C8B-B14F-4D97-AF65-F5344CB8AC3E}">
        <p14:creationId xmlns:p14="http://schemas.microsoft.com/office/powerpoint/2010/main" xmlns="" val="56305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7565" cy="4334480"/>
          </a:xfrm>
          <a:prstGeom prst="rect">
            <a:avLst/>
          </a:prstGeom>
        </p:spPr>
      </p:pic>
      <p:pic>
        <p:nvPicPr>
          <p:cNvPr id="3" name="Imagem 2" descr="carro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837" y="3039549"/>
            <a:ext cx="6199163" cy="3607436"/>
          </a:xfrm>
          <a:prstGeom prst="rect">
            <a:avLst/>
          </a:prstGeom>
        </p:spPr>
      </p:pic>
      <p:pic>
        <p:nvPicPr>
          <p:cNvPr id="5" name="Imagem 4" descr="carr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8995" y="4228733"/>
            <a:ext cx="2819794" cy="262926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2369" y="6372665"/>
            <a:ext cx="247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El País - 30/03/21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65B2A15E-B880-4EF9-8FF5-3C3945B038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812CBC1-5249-49D6-8C81-E5E90914CE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621" y="1124125"/>
            <a:ext cx="4942513" cy="49425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6B11787-B3CD-4AD3-A997-40E84326E3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866" y="1124124"/>
            <a:ext cx="4942513" cy="494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17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r condicionad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229" y="264490"/>
            <a:ext cx="4445389" cy="6287402"/>
          </a:xfrm>
          <a:prstGeom prst="rect">
            <a:avLst/>
          </a:prstGeom>
        </p:spPr>
      </p:pic>
      <p:pic>
        <p:nvPicPr>
          <p:cNvPr id="3" name="Imagem 2" descr="área de trabalh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197" y="298383"/>
            <a:ext cx="4389197" cy="6207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071EBBB1-91B3-4F0A-984F-50CF58517D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5AC1603-DBBE-4765-A65C-7E388650AF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5791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89ED4BE-F6F7-4B42-BFB8-CDF8DD5BBC2F}"/>
              </a:ext>
            </a:extLst>
          </p:cNvPr>
          <p:cNvSpPr txBox="1"/>
          <p:nvPr/>
        </p:nvSpPr>
        <p:spPr>
          <a:xfrm>
            <a:off x="6095999" y="210026"/>
            <a:ext cx="57156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 Covid-19 e o transporte público</a:t>
            </a:r>
          </a:p>
          <a:p>
            <a:endParaRPr lang="pt-B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Priorize o </a:t>
            </a:r>
            <a:r>
              <a:rPr lang="pt-BR" sz="2400" i="0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transporte institucional (uso regular ou solicitações de carona) e o transporte privado (carro, táxi ou aplicativos).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0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Caso precise usar o </a:t>
            </a: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transporte público, considere:</a:t>
            </a:r>
          </a:p>
          <a:p>
            <a:r>
              <a:rPr lang="pt-BR" sz="2200" dirty="0">
                <a:latin typeface="Arial Narrow" panose="020B0606020202030204" pitchFamily="34" charset="0"/>
                <a:cs typeface="Arial" panose="020B0604020202020204" pitchFamily="34" charset="0"/>
              </a:rPr>
              <a:t>a)</a:t>
            </a:r>
            <a:r>
              <a:rPr lang="pt-BR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 Narrow" panose="020B0606020202030204" pitchFamily="34" charset="0"/>
                <a:cs typeface="Arial" panose="020B0604020202020204" pitchFamily="34" charset="0"/>
              </a:rPr>
              <a:t>selecionar horários de menor lotação;</a:t>
            </a:r>
          </a:p>
          <a:p>
            <a:r>
              <a:rPr lang="pt-BR" sz="2200" dirty="0">
                <a:latin typeface="Arial Narrow" panose="020B0606020202030204" pitchFamily="34" charset="0"/>
                <a:cs typeface="Arial" panose="020B0604020202020204" pitchFamily="34" charset="0"/>
              </a:rPr>
              <a:t>b) o</a:t>
            </a:r>
            <a:r>
              <a:rPr lang="pt-BR" sz="2200" i="0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pções com melhores circulação de ar e posicionamento interno mais próximo de portas e janelas;</a:t>
            </a:r>
          </a:p>
          <a:p>
            <a:r>
              <a:rPr lang="pt-BR" sz="2200" dirty="0">
                <a:latin typeface="Arial Narrow" panose="020B0606020202030204" pitchFamily="34" charset="0"/>
                <a:cs typeface="Arial" panose="020B0604020202020204" pitchFamily="34" charset="0"/>
              </a:rPr>
              <a:t>c) trajetos que tenham menor duração;</a:t>
            </a:r>
          </a:p>
          <a:p>
            <a:r>
              <a:rPr lang="pt-BR" sz="2200" dirty="0">
                <a:latin typeface="Arial Narrow" panose="020B0606020202030204" pitchFamily="34" charset="0"/>
                <a:cs typeface="Arial" panose="020B0604020202020204" pitchFamily="34" charset="0"/>
              </a:rPr>
              <a:t>d) uso de máscaras com </a:t>
            </a:r>
            <a:r>
              <a:rPr lang="pt-BR" sz="2200" i="0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maior proteção (PFF2 ou N95);</a:t>
            </a:r>
          </a:p>
          <a:p>
            <a:r>
              <a:rPr lang="pt-BR" sz="2200" i="0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e) distanciamento, sobretudo, de pessoas sem máscaras ou sem etiqueta respiratória;</a:t>
            </a:r>
          </a:p>
          <a:p>
            <a:r>
              <a:rPr lang="pt-BR" sz="2200" dirty="0">
                <a:latin typeface="Arial Narrow" panose="020B0606020202030204" pitchFamily="34" charset="0"/>
                <a:cs typeface="Arial" panose="020B0604020202020204" pitchFamily="34" charset="0"/>
              </a:rPr>
              <a:t>f) higienização contínua das mãos.</a:t>
            </a:r>
            <a:endParaRPr lang="pt-BR" sz="2200" i="0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002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inais_sintoma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Salas de aula</a:t>
            </a:r>
          </a:p>
        </p:txBody>
      </p:sp>
      <p:pic>
        <p:nvPicPr>
          <p:cNvPr id="4" name="Espaço Reservado para Conteúdo 3" descr="sala de aul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13" y="1643051"/>
            <a:ext cx="4525963" cy="4525963"/>
          </a:xfrm>
        </p:spPr>
      </p:pic>
      <p:pic>
        <p:nvPicPr>
          <p:cNvPr id="5" name="Imagem 4" descr="sala de aula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3" y="1714488"/>
            <a:ext cx="4500595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Portaria</a:t>
            </a:r>
          </a:p>
        </p:txBody>
      </p:sp>
      <p:pic>
        <p:nvPicPr>
          <p:cNvPr id="4" name="Espaço Reservado para Conteúdo 3" descr="portari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82" y="1481916"/>
            <a:ext cx="5048285" cy="504828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Banheiro</a:t>
            </a:r>
          </a:p>
        </p:txBody>
      </p:sp>
      <p:pic>
        <p:nvPicPr>
          <p:cNvPr id="4" name="Espaço Reservado para Conteúdo 3" descr="banheir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3019" y="1600201"/>
            <a:ext cx="452596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Secretaria Escolar</a:t>
            </a:r>
          </a:p>
        </p:txBody>
      </p:sp>
      <p:pic>
        <p:nvPicPr>
          <p:cNvPr id="4" name="Espaço Reservado para Conteúdo 3" descr="secretaria escola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3019" y="1600201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Isolamento trabalhadores RAC</a:t>
            </a:r>
          </a:p>
        </p:txBody>
      </p:sp>
      <p:pic>
        <p:nvPicPr>
          <p:cNvPr id="4" name="Espaço Reservado para Conteúdo 3" descr="isolamento RA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715" y="1785927"/>
            <a:ext cx="3768733" cy="3768733"/>
          </a:xfrm>
        </p:spPr>
      </p:pic>
      <p:pic>
        <p:nvPicPr>
          <p:cNvPr id="5" name="Imagem 4" descr="isolamento RAC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47" y="1214423"/>
            <a:ext cx="5334013" cy="5334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00E742-813D-40B7-BFCC-7F14072B96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8113" y="1837382"/>
            <a:ext cx="4381772" cy="38830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13F6532-FB2F-4406-9844-96163CD120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2219" y="1949525"/>
            <a:ext cx="2705264" cy="38830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2609643-13E0-40FF-B2A1-C37B78FD0A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492" y="2019656"/>
            <a:ext cx="2809251" cy="38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456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Isolamento trabalhadores RAC</a:t>
            </a:r>
          </a:p>
        </p:txBody>
      </p:sp>
      <p:pic>
        <p:nvPicPr>
          <p:cNvPr id="7" name="Espaço Reservado para Conteúdo 6" descr="isolamento RAC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69" y="1643051"/>
            <a:ext cx="4525963" cy="4525963"/>
          </a:xfrm>
        </p:spPr>
      </p:pic>
      <p:pic>
        <p:nvPicPr>
          <p:cNvPr id="8" name="Imagem 7" descr="isolamento RAC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619213"/>
            <a:ext cx="4667283" cy="46672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 Fluxo de ar</a:t>
            </a:r>
          </a:p>
        </p:txBody>
      </p:sp>
      <p:pic>
        <p:nvPicPr>
          <p:cNvPr id="4" name="Espaço Reservado para Conteúdo 3" descr="fluxo de ar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61" y="1357299"/>
            <a:ext cx="3394472" cy="4525963"/>
          </a:xfrm>
        </p:spPr>
      </p:pic>
      <p:pic>
        <p:nvPicPr>
          <p:cNvPr id="5" name="Imagem 4" descr="fluxo de ar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38" y="1357298"/>
            <a:ext cx="3619508" cy="4826010"/>
          </a:xfrm>
          <a:prstGeom prst="rect">
            <a:avLst/>
          </a:prstGeom>
        </p:spPr>
      </p:pic>
      <p:pic>
        <p:nvPicPr>
          <p:cNvPr id="6" name="Imagem 5" descr="fluxo de ar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3632" y="1285860"/>
            <a:ext cx="4018369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 Fluxo de ar</a:t>
            </a:r>
          </a:p>
        </p:txBody>
      </p:sp>
      <p:pic>
        <p:nvPicPr>
          <p:cNvPr id="8" name="Imagem 7" descr="fluxo de ar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86" y="1357298"/>
            <a:ext cx="3810009" cy="50800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14400" y="1427163"/>
            <a:ext cx="10252075" cy="4467225"/>
          </a:xfrm>
          <a:prstGeom prst="rect">
            <a:avLst/>
          </a:prstGeom>
          <a:gradFill rotWithShape="1">
            <a:gsLst>
              <a:gs pos="0">
                <a:srgbClr val="FAFAFA"/>
              </a:gs>
              <a:gs pos="74001">
                <a:srgbClr val="D7D7D7"/>
              </a:gs>
              <a:gs pos="83000">
                <a:srgbClr val="D7D7D7"/>
              </a:gs>
              <a:gs pos="100000">
                <a:srgbClr val="E4E4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654056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13884" y="790706"/>
            <a:ext cx="10251899" cy="65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t-BR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Fluxos para comunicação e encaminhamento de casos (suspeitos e confirmados), e acompanhamento da transmissibilidade no ambiente escolar</a:t>
            </a:r>
            <a:endParaRPr lang="pt-BR" sz="1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1103313" y="4592214"/>
            <a:ext cx="3517459" cy="1015663"/>
          </a:xfrm>
          <a:prstGeom prst="rect">
            <a:avLst/>
          </a:prstGeom>
          <a:solidFill>
            <a:srgbClr val="C7A8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tempo do isolamento vai depender da extensão do período infeccioso da doença, durando ao menos 10 dias desde o início dos sinais e sintomas. O tempo de quarentena é calculado somando-se 14 dias desde o último momento de contato com o caso.</a:t>
            </a:r>
            <a:endParaRPr lang="pt-BR" sz="1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1631951"/>
            <a:ext cx="2357438" cy="117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1631951"/>
            <a:ext cx="2357438" cy="11779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7613" y="1673226"/>
            <a:ext cx="20097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Identificação de sinais e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82675" y="1897063"/>
            <a:ext cx="23098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sintomas em estudantes ou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2200" y="2111376"/>
            <a:ext cx="2281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trabalhadores no ambiente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60463" y="2335213"/>
            <a:ext cx="12366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escolar/relato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22500" y="2335213"/>
            <a:ext cx="9219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 d</a:t>
            </a: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contato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39900" y="2549526"/>
            <a:ext cx="473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97088" y="2549526"/>
            <a:ext cx="4445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335338" y="2141538"/>
            <a:ext cx="1031875" cy="115888"/>
          </a:xfrm>
          <a:custGeom>
            <a:avLst/>
            <a:gdLst>
              <a:gd name="T0" fmla="*/ 0 w 650"/>
              <a:gd name="T1" fmla="*/ 19 h 73"/>
              <a:gd name="T2" fmla="*/ 590 w 650"/>
              <a:gd name="T3" fmla="*/ 24 h 73"/>
              <a:gd name="T4" fmla="*/ 589 w 650"/>
              <a:gd name="T5" fmla="*/ 49 h 73"/>
              <a:gd name="T6" fmla="*/ 0 w 650"/>
              <a:gd name="T7" fmla="*/ 44 h 73"/>
              <a:gd name="T8" fmla="*/ 0 w 650"/>
              <a:gd name="T9" fmla="*/ 19 h 73"/>
              <a:gd name="T10" fmla="*/ 578 w 650"/>
              <a:gd name="T11" fmla="*/ 0 h 73"/>
              <a:gd name="T12" fmla="*/ 650 w 650"/>
              <a:gd name="T13" fmla="*/ 37 h 73"/>
              <a:gd name="T14" fmla="*/ 577 w 650"/>
              <a:gd name="T15" fmla="*/ 73 h 73"/>
              <a:gd name="T16" fmla="*/ 578 w 650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0" h="73">
                <a:moveTo>
                  <a:pt x="0" y="19"/>
                </a:moveTo>
                <a:lnTo>
                  <a:pt x="590" y="24"/>
                </a:lnTo>
                <a:lnTo>
                  <a:pt x="589" y="49"/>
                </a:lnTo>
                <a:lnTo>
                  <a:pt x="0" y="44"/>
                </a:lnTo>
                <a:lnTo>
                  <a:pt x="0" y="19"/>
                </a:lnTo>
                <a:close/>
                <a:moveTo>
                  <a:pt x="578" y="0"/>
                </a:moveTo>
                <a:lnTo>
                  <a:pt x="650" y="37"/>
                </a:lnTo>
                <a:lnTo>
                  <a:pt x="577" y="73"/>
                </a:lnTo>
                <a:lnTo>
                  <a:pt x="5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21188" y="1622426"/>
            <a:ext cx="2851150" cy="133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21188" y="1622426"/>
            <a:ext cx="2851150" cy="1333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0413" y="1655763"/>
            <a:ext cx="28781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Encaminhamento do suspeito para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98988" y="1879601"/>
            <a:ext cx="28019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área de isolamento. Comunicação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92663" y="2093913"/>
            <a:ext cx="2395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responsável, no caso de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99025" y="2317751"/>
            <a:ext cx="21637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estudante, para retorno à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49775" y="2532063"/>
            <a:ext cx="29194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residência. No caso de trabalhador,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52975" y="2746376"/>
            <a:ext cx="16240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retorno imediato à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73788" y="2746376"/>
            <a:ext cx="8406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residência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7343775" y="2133601"/>
            <a:ext cx="776288" cy="115888"/>
          </a:xfrm>
          <a:custGeom>
            <a:avLst/>
            <a:gdLst>
              <a:gd name="T0" fmla="*/ 0 w 489"/>
              <a:gd name="T1" fmla="*/ 24 h 73"/>
              <a:gd name="T2" fmla="*/ 428 w 489"/>
              <a:gd name="T3" fmla="*/ 24 h 73"/>
              <a:gd name="T4" fmla="*/ 428 w 489"/>
              <a:gd name="T5" fmla="*/ 49 h 73"/>
              <a:gd name="T6" fmla="*/ 0 w 489"/>
              <a:gd name="T7" fmla="*/ 49 h 73"/>
              <a:gd name="T8" fmla="*/ 0 w 489"/>
              <a:gd name="T9" fmla="*/ 24 h 73"/>
              <a:gd name="T10" fmla="*/ 416 w 489"/>
              <a:gd name="T11" fmla="*/ 0 h 73"/>
              <a:gd name="T12" fmla="*/ 489 w 489"/>
              <a:gd name="T13" fmla="*/ 37 h 73"/>
              <a:gd name="T14" fmla="*/ 416 w 489"/>
              <a:gd name="T15" fmla="*/ 73 h 73"/>
              <a:gd name="T16" fmla="*/ 416 w 489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9" h="73">
                <a:moveTo>
                  <a:pt x="0" y="24"/>
                </a:moveTo>
                <a:lnTo>
                  <a:pt x="428" y="24"/>
                </a:lnTo>
                <a:lnTo>
                  <a:pt x="428" y="49"/>
                </a:lnTo>
                <a:lnTo>
                  <a:pt x="0" y="49"/>
                </a:lnTo>
                <a:lnTo>
                  <a:pt x="0" y="24"/>
                </a:lnTo>
                <a:close/>
                <a:moveTo>
                  <a:pt x="416" y="0"/>
                </a:moveTo>
                <a:lnTo>
                  <a:pt x="489" y="37"/>
                </a:lnTo>
                <a:lnTo>
                  <a:pt x="416" y="73"/>
                </a:lnTo>
                <a:lnTo>
                  <a:pt x="41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161338" y="1513500"/>
            <a:ext cx="2986088" cy="1567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161338" y="1516676"/>
            <a:ext cx="2986088" cy="156466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316913" y="1492251"/>
            <a:ext cx="30051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Contato com a Unidade de Saúde de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307388" y="1716088"/>
            <a:ext cx="3033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referência para os procedimentos de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286750" y="1930401"/>
            <a:ext cx="2852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isolamento e testagem do suspeito,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634413" y="2154238"/>
            <a:ext cx="22785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rastreamento dos contatos.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625138" y="2154238"/>
            <a:ext cx="146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499475" y="2368551"/>
            <a:ext cx="1092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Orientações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9428163" y="2368551"/>
            <a:ext cx="15651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sobre o período de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39163" y="2582863"/>
            <a:ext cx="252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isolamento domiciliar (até sair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953500" y="2806701"/>
            <a:ext cx="15954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resultado do teste)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9442450" y="3135313"/>
            <a:ext cx="115888" cy="528638"/>
          </a:xfrm>
          <a:custGeom>
            <a:avLst/>
            <a:gdLst>
              <a:gd name="T0" fmla="*/ 48 w 73"/>
              <a:gd name="T1" fmla="*/ 0 h 333"/>
              <a:gd name="T2" fmla="*/ 49 w 73"/>
              <a:gd name="T3" fmla="*/ 272 h 333"/>
              <a:gd name="T4" fmla="*/ 24 w 73"/>
              <a:gd name="T5" fmla="*/ 272 h 333"/>
              <a:gd name="T6" fmla="*/ 24 w 73"/>
              <a:gd name="T7" fmla="*/ 0 h 333"/>
              <a:gd name="T8" fmla="*/ 48 w 73"/>
              <a:gd name="T9" fmla="*/ 0 h 333"/>
              <a:gd name="T10" fmla="*/ 73 w 73"/>
              <a:gd name="T11" fmla="*/ 260 h 333"/>
              <a:gd name="T12" fmla="*/ 37 w 73"/>
              <a:gd name="T13" fmla="*/ 333 h 333"/>
              <a:gd name="T14" fmla="*/ 0 w 73"/>
              <a:gd name="T15" fmla="*/ 260 h 333"/>
              <a:gd name="T16" fmla="*/ 73 w 73"/>
              <a:gd name="T17" fmla="*/ 26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333">
                <a:moveTo>
                  <a:pt x="48" y="0"/>
                </a:moveTo>
                <a:lnTo>
                  <a:pt x="49" y="272"/>
                </a:lnTo>
                <a:lnTo>
                  <a:pt x="24" y="272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3" y="260"/>
                </a:moveTo>
                <a:lnTo>
                  <a:pt x="37" y="333"/>
                </a:lnTo>
                <a:lnTo>
                  <a:pt x="0" y="260"/>
                </a:lnTo>
                <a:lnTo>
                  <a:pt x="73" y="26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069388" y="3724276"/>
            <a:ext cx="90805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069388" y="3724276"/>
            <a:ext cx="908050" cy="3397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174163" y="3765551"/>
            <a:ext cx="8604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Testagem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9499600" y="4059238"/>
            <a:ext cx="1588" cy="42545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8832850" y="4487863"/>
            <a:ext cx="132080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8804275" y="4487863"/>
            <a:ext cx="115888" cy="163513"/>
          </a:xfrm>
          <a:custGeom>
            <a:avLst/>
            <a:gdLst>
              <a:gd name="T0" fmla="*/ 48 w 73"/>
              <a:gd name="T1" fmla="*/ 0 h 103"/>
              <a:gd name="T2" fmla="*/ 48 w 73"/>
              <a:gd name="T3" fmla="*/ 42 h 103"/>
              <a:gd name="T4" fmla="*/ 24 w 73"/>
              <a:gd name="T5" fmla="*/ 42 h 103"/>
              <a:gd name="T6" fmla="*/ 24 w 73"/>
              <a:gd name="T7" fmla="*/ 0 h 103"/>
              <a:gd name="T8" fmla="*/ 48 w 73"/>
              <a:gd name="T9" fmla="*/ 0 h 103"/>
              <a:gd name="T10" fmla="*/ 73 w 73"/>
              <a:gd name="T11" fmla="*/ 30 h 103"/>
              <a:gd name="T12" fmla="*/ 36 w 73"/>
              <a:gd name="T13" fmla="*/ 103 h 103"/>
              <a:gd name="T14" fmla="*/ 0 w 73"/>
              <a:gd name="T15" fmla="*/ 30 h 103"/>
              <a:gd name="T16" fmla="*/ 73 w 73"/>
              <a:gd name="T17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03">
                <a:moveTo>
                  <a:pt x="48" y="0"/>
                </a:moveTo>
                <a:lnTo>
                  <a:pt x="48" y="42"/>
                </a:lnTo>
                <a:lnTo>
                  <a:pt x="24" y="42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3" y="30"/>
                </a:moveTo>
                <a:lnTo>
                  <a:pt x="36" y="103"/>
                </a:lnTo>
                <a:lnTo>
                  <a:pt x="0" y="30"/>
                </a:lnTo>
                <a:lnTo>
                  <a:pt x="73" y="3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10079038" y="4487863"/>
            <a:ext cx="115888" cy="163513"/>
          </a:xfrm>
          <a:custGeom>
            <a:avLst/>
            <a:gdLst>
              <a:gd name="T0" fmla="*/ 49 w 73"/>
              <a:gd name="T1" fmla="*/ 0 h 103"/>
              <a:gd name="T2" fmla="*/ 49 w 73"/>
              <a:gd name="T3" fmla="*/ 42 h 103"/>
              <a:gd name="T4" fmla="*/ 25 w 73"/>
              <a:gd name="T5" fmla="*/ 42 h 103"/>
              <a:gd name="T6" fmla="*/ 25 w 73"/>
              <a:gd name="T7" fmla="*/ 0 h 103"/>
              <a:gd name="T8" fmla="*/ 49 w 73"/>
              <a:gd name="T9" fmla="*/ 0 h 103"/>
              <a:gd name="T10" fmla="*/ 73 w 73"/>
              <a:gd name="T11" fmla="*/ 30 h 103"/>
              <a:gd name="T12" fmla="*/ 37 w 73"/>
              <a:gd name="T13" fmla="*/ 103 h 103"/>
              <a:gd name="T14" fmla="*/ 0 w 73"/>
              <a:gd name="T15" fmla="*/ 30 h 103"/>
              <a:gd name="T16" fmla="*/ 73 w 73"/>
              <a:gd name="T17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03">
                <a:moveTo>
                  <a:pt x="49" y="0"/>
                </a:moveTo>
                <a:lnTo>
                  <a:pt x="49" y="42"/>
                </a:lnTo>
                <a:lnTo>
                  <a:pt x="25" y="42"/>
                </a:lnTo>
                <a:lnTo>
                  <a:pt x="25" y="0"/>
                </a:lnTo>
                <a:lnTo>
                  <a:pt x="49" y="0"/>
                </a:lnTo>
                <a:close/>
                <a:moveTo>
                  <a:pt x="73" y="30"/>
                </a:moveTo>
                <a:lnTo>
                  <a:pt x="37" y="103"/>
                </a:lnTo>
                <a:lnTo>
                  <a:pt x="0" y="30"/>
                </a:lnTo>
                <a:lnTo>
                  <a:pt x="73" y="3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421688" y="4687888"/>
            <a:ext cx="898525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421688" y="4687888"/>
            <a:ext cx="898525" cy="3397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580438" y="4724401"/>
            <a:ext cx="7048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Positiva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707563" y="4687888"/>
            <a:ext cx="90805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9707563" y="4687888"/>
            <a:ext cx="908050" cy="3397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9840913" y="4724401"/>
            <a:ext cx="7921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Negativa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10079038" y="5022851"/>
            <a:ext cx="115888" cy="258763"/>
          </a:xfrm>
          <a:custGeom>
            <a:avLst/>
            <a:gdLst>
              <a:gd name="T0" fmla="*/ 49 w 73"/>
              <a:gd name="T1" fmla="*/ 0 h 163"/>
              <a:gd name="T2" fmla="*/ 49 w 73"/>
              <a:gd name="T3" fmla="*/ 102 h 163"/>
              <a:gd name="T4" fmla="*/ 25 w 73"/>
              <a:gd name="T5" fmla="*/ 102 h 163"/>
              <a:gd name="T6" fmla="*/ 25 w 73"/>
              <a:gd name="T7" fmla="*/ 0 h 163"/>
              <a:gd name="T8" fmla="*/ 49 w 73"/>
              <a:gd name="T9" fmla="*/ 0 h 163"/>
              <a:gd name="T10" fmla="*/ 73 w 73"/>
              <a:gd name="T11" fmla="*/ 90 h 163"/>
              <a:gd name="T12" fmla="*/ 37 w 73"/>
              <a:gd name="T13" fmla="*/ 163 h 163"/>
              <a:gd name="T14" fmla="*/ 0 w 73"/>
              <a:gd name="T15" fmla="*/ 90 h 163"/>
              <a:gd name="T16" fmla="*/ 73 w 73"/>
              <a:gd name="T17" fmla="*/ 9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63">
                <a:moveTo>
                  <a:pt x="49" y="0"/>
                </a:moveTo>
                <a:lnTo>
                  <a:pt x="49" y="102"/>
                </a:lnTo>
                <a:lnTo>
                  <a:pt x="25" y="102"/>
                </a:lnTo>
                <a:lnTo>
                  <a:pt x="25" y="0"/>
                </a:lnTo>
                <a:lnTo>
                  <a:pt x="49" y="0"/>
                </a:lnTo>
                <a:close/>
                <a:moveTo>
                  <a:pt x="73" y="90"/>
                </a:moveTo>
                <a:lnTo>
                  <a:pt x="37" y="163"/>
                </a:lnTo>
                <a:lnTo>
                  <a:pt x="0" y="90"/>
                </a:lnTo>
                <a:lnTo>
                  <a:pt x="73" y="9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9504363" y="5300663"/>
            <a:ext cx="1323975" cy="593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504363" y="5300663"/>
            <a:ext cx="1323975" cy="5937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9750425" y="5338763"/>
            <a:ext cx="1016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Retorno às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9771063" y="5562601"/>
            <a:ext cx="927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atividades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7789863" y="4799013"/>
            <a:ext cx="565150" cy="117475"/>
          </a:xfrm>
          <a:custGeom>
            <a:avLst/>
            <a:gdLst>
              <a:gd name="T0" fmla="*/ 356 w 356"/>
              <a:gd name="T1" fmla="*/ 25 h 74"/>
              <a:gd name="T2" fmla="*/ 60 w 356"/>
              <a:gd name="T3" fmla="*/ 25 h 74"/>
              <a:gd name="T4" fmla="*/ 60 w 356"/>
              <a:gd name="T5" fmla="*/ 49 h 74"/>
              <a:gd name="T6" fmla="*/ 356 w 356"/>
              <a:gd name="T7" fmla="*/ 49 h 74"/>
              <a:gd name="T8" fmla="*/ 356 w 356"/>
              <a:gd name="T9" fmla="*/ 25 h 74"/>
              <a:gd name="T10" fmla="*/ 73 w 356"/>
              <a:gd name="T11" fmla="*/ 0 h 74"/>
              <a:gd name="T12" fmla="*/ 0 w 356"/>
              <a:gd name="T13" fmla="*/ 37 h 74"/>
              <a:gd name="T14" fmla="*/ 73 w 356"/>
              <a:gd name="T15" fmla="*/ 74 h 74"/>
              <a:gd name="T16" fmla="*/ 73 w 356"/>
              <a:gd name="T1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74">
                <a:moveTo>
                  <a:pt x="356" y="25"/>
                </a:moveTo>
                <a:lnTo>
                  <a:pt x="60" y="25"/>
                </a:lnTo>
                <a:lnTo>
                  <a:pt x="60" y="49"/>
                </a:lnTo>
                <a:lnTo>
                  <a:pt x="356" y="49"/>
                </a:lnTo>
                <a:lnTo>
                  <a:pt x="356" y="25"/>
                </a:lnTo>
                <a:close/>
                <a:moveTo>
                  <a:pt x="73" y="0"/>
                </a:moveTo>
                <a:lnTo>
                  <a:pt x="0" y="37"/>
                </a:lnTo>
                <a:lnTo>
                  <a:pt x="73" y="74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933950" y="4376739"/>
            <a:ext cx="2851150" cy="7024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933950" y="4376739"/>
            <a:ext cx="2851150" cy="70244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130800" y="4410076"/>
            <a:ext cx="27210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Orientações sobre o isolamento</a:t>
            </a: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*</a:t>
            </a: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265738" y="4632326"/>
            <a:ext cx="24828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acompanhamento do quadro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733741" y="4848348"/>
            <a:ext cx="13385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línico</a:t>
            </a:r>
            <a:r>
              <a:rPr kumimoji="0" lang="pt-BR" altLang="pt-BR" sz="15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</a:t>
            </a: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retorno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27"/>
          <p:cNvSpPr>
            <a:spLocks noChangeArrowheads="1"/>
          </p:cNvSpPr>
          <p:nvPr/>
        </p:nvSpPr>
        <p:spPr bwMode="auto">
          <a:xfrm>
            <a:off x="1130641" y="3273155"/>
            <a:ext cx="1922048" cy="1076433"/>
          </a:xfrm>
          <a:prstGeom prst="ellipse">
            <a:avLst/>
          </a:prstGeom>
          <a:solidFill>
            <a:srgbClr val="C8B12A"/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 com NUST </a:t>
            </a:r>
          </a:p>
          <a:p>
            <a:pPr algn="ctr"/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Autoreferência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Seta para Cima 75"/>
          <p:cNvSpPr/>
          <p:nvPr/>
        </p:nvSpPr>
        <p:spPr>
          <a:xfrm>
            <a:off x="1856937" y="2778674"/>
            <a:ext cx="379828" cy="445323"/>
          </a:xfrm>
          <a:prstGeom prst="upArrow">
            <a:avLst/>
          </a:prstGeom>
          <a:solidFill>
            <a:srgbClr val="C8B12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6039833" y="3138902"/>
            <a:ext cx="1927274" cy="1043717"/>
          </a:xfrm>
          <a:prstGeom prst="ellipse">
            <a:avLst/>
          </a:prstGeom>
          <a:solidFill>
            <a:srgbClr val="C8B12A"/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 com NUST /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gendamento teste</a:t>
            </a:r>
          </a:p>
        </p:txBody>
      </p:sp>
      <p:sp>
        <p:nvSpPr>
          <p:cNvPr id="74" name="Seta em Curva para Cima 73"/>
          <p:cNvSpPr/>
          <p:nvPr/>
        </p:nvSpPr>
        <p:spPr>
          <a:xfrm rot="19001599">
            <a:off x="7601309" y="3018281"/>
            <a:ext cx="1120082" cy="639524"/>
          </a:xfrm>
          <a:prstGeom prst="curvedUpArrow">
            <a:avLst/>
          </a:prstGeom>
          <a:solidFill>
            <a:srgbClr val="C8B12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06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1212" y="814533"/>
            <a:ext cx="11549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t-BR" b="1" dirty="0">
                <a:latin typeface="Arial Black" panose="020B0A04020102020204" pitchFamily="34" charset="0"/>
              </a:rPr>
              <a:t>Dinâmica da articulação interinstitucional para a saúde dos trabalhadores e estudantes: apoio psicossocial e fortalecimento das relações na comunidade escolar</a:t>
            </a:r>
            <a:endParaRPr lang="pt-BR" sz="1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08100" y="1612543"/>
            <a:ext cx="91059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</a:rPr>
              <a:t>             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Núcleo de Psicologia e Serviço Social (NUPSS)</a:t>
            </a:r>
            <a:b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Serviço Social:</a:t>
            </a:r>
            <a:r>
              <a:rPr lang="pt-BR" dirty="0">
                <a:latin typeface="Verdana" panose="020B0604030504040204" pitchFamily="34" charset="0"/>
              </a:rPr>
              <a:t> Atende trabalhadoras e trabalhadores em questões relacionadas ao trabalho (saúde mental, conflitos no trabalho, acidente e doenças relacionadas ao trabalho), além de fornecer orientações e prover recursos para a defesa de seus direitos.</a:t>
            </a:r>
            <a:br>
              <a:rPr lang="pt-BR" dirty="0">
                <a:latin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</a:rPr>
              <a:t>Contato: (21) 2598-4345 - Localização: sala 208</a:t>
            </a:r>
          </a:p>
          <a:p>
            <a:endParaRPr lang="pt-BR" i="1" dirty="0"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Psicologia:</a:t>
            </a:r>
            <a:r>
              <a:rPr lang="pt-BR" dirty="0">
                <a:latin typeface="Verdana" panose="020B0604030504040204" pitchFamily="34" charset="0"/>
              </a:rPr>
              <a:t> Realiza atendimentos de psicologia, apoia a inclusão de aspectos psicossociais nas ações da Coordenação de Saúde do Trabalhador (CST/</a:t>
            </a:r>
            <a:r>
              <a:rPr lang="pt-BR" dirty="0" err="1">
                <a:latin typeface="Verdana" panose="020B0604030504040204" pitchFamily="34" charset="0"/>
              </a:rPr>
              <a:t>Cogepe</a:t>
            </a:r>
            <a:r>
              <a:rPr lang="pt-BR" dirty="0">
                <a:latin typeface="Verdana" panose="020B0604030504040204" pitchFamily="34" charset="0"/>
              </a:rPr>
              <a:t>) e executa atividades de vigilância e intervenções coletivas, no que se relaciona a aspectos psicossociais do trabalho.</a:t>
            </a:r>
          </a:p>
          <a:p>
            <a:r>
              <a:rPr lang="pt-BR" dirty="0">
                <a:latin typeface="Verdana" panose="020B0604030504040204" pitchFamily="34" charset="0"/>
              </a:rPr>
              <a:t>    Coordenação: Marcello Rezende.</a:t>
            </a:r>
            <a:br>
              <a:rPr lang="pt-BR" dirty="0">
                <a:latin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</a:rPr>
              <a:t>    Contato: (21) 3836-2221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ou e-mail: </a:t>
            </a:r>
            <a:r>
              <a:rPr lang="pt-BR" u="sng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psicologia@fiocruz.br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pt-BR" dirty="0"/>
          </a:p>
          <a:p>
            <a:r>
              <a:rPr lang="pt-BR" dirty="0">
                <a:latin typeface="Verdana" panose="020B0604030504040204" pitchFamily="34" charset="0"/>
              </a:rPr>
              <a:t>    Localização: sala 208</a:t>
            </a:r>
            <a:endParaRPr lang="pt-BR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41501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3146" y="1105123"/>
            <a:ext cx="104210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/>
            <a:r>
              <a:rPr lang="pt-BR" sz="2000" b="1" dirty="0">
                <a:solidFill>
                  <a:srgbClr val="800000"/>
                </a:solidFill>
                <a:latin typeface="Arial Narrow" panose="020B0606020202030204" pitchFamily="34" charset="0"/>
              </a:rPr>
              <a:t>Recomendações adicionais ao Plano de retorno às atividades presenciais de ensino - s</a:t>
            </a:r>
            <a:r>
              <a:rPr lang="pt-BR" sz="2000" b="1" i="0" dirty="0">
                <a:solidFill>
                  <a:srgbClr val="800000"/>
                </a:solidFill>
                <a:effectLst/>
                <a:latin typeface="Arial Narrow" panose="020B0606020202030204" pitchFamily="34" charset="0"/>
              </a:rPr>
              <a:t>ituação epidemiológica local e parâmetros para atividades essenciais na EPSJV/Fiocruz</a:t>
            </a:r>
            <a:r>
              <a:rPr lang="pt-BR" sz="2000" b="0" i="0" dirty="0">
                <a:solidFill>
                  <a:srgbClr val="8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pt-BR" sz="2000" b="1" dirty="0">
                <a:solidFill>
                  <a:srgbClr val="800000"/>
                </a:solidFill>
                <a:latin typeface="Arial Narrow" panose="020B0606020202030204" pitchFamily="34" charset="0"/>
              </a:rPr>
              <a:t> [em elaboração] </a:t>
            </a:r>
            <a:endParaRPr lang="pt-BR" sz="2000" b="0" i="1" dirty="0">
              <a:solidFill>
                <a:srgbClr val="800000"/>
              </a:solidFill>
              <a:effectLst/>
              <a:latin typeface="Times New Roman" panose="02020603050405020304" pitchFamily="18" charset="0"/>
            </a:endParaRPr>
          </a:p>
          <a:p>
            <a:pPr algn="r" rtl="0" fontAlgn="base"/>
            <a:r>
              <a:rPr lang="pt-BR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GT de implantação e monitoramento do plano de retorno da EPSJV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 sz="3600" b="0" i="0" dirty="0">
              <a:ln>
                <a:solidFill>
                  <a:srgbClr val="7030A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rgbClr val="7030A0"/>
                  </a:solidFill>
                </a:ln>
                <a:latin typeface="Arial Narrow" panose="020B0606020202030204" pitchFamily="34" charset="0"/>
                <a:cs typeface="Aharoni" panose="02010803020104030203" pitchFamily="2" charset="-79"/>
              </a:rPr>
              <a:t>Relações entre transmissão comunitária e transmissão nas escolas</a:t>
            </a:r>
          </a:p>
          <a:p>
            <a:pPr rtl="0" fontAlgn="base"/>
            <a:endParaRPr lang="pt-BR" sz="2000" dirty="0">
              <a:ln>
                <a:solidFill>
                  <a:srgbClr val="7030A0"/>
                </a:solidFill>
              </a:ln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rgbClr val="7030A0"/>
                  </a:solidFill>
                </a:ln>
                <a:latin typeface="Arial Narrow" panose="020B0606020202030204" pitchFamily="34" charset="0"/>
                <a:cs typeface="Aharoni" panose="02010803020104030203" pitchFamily="2" charset="-79"/>
              </a:rPr>
              <a:t>Elaboração de parâmetros para avaliação da manutenção e suspensão das atividades</a:t>
            </a:r>
          </a:p>
          <a:p>
            <a:pPr marL="457200" indent="-457200" algn="r" rtl="0" fontAlgn="base">
              <a:buAutoNum type="arabicPeriod"/>
            </a:pPr>
            <a:endParaRPr lang="pt-BR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E7A8B8CF-7B99-4557-BE5E-2548A2758A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BBB9FFA-4E95-49F8-BCAE-E103D150E438}"/>
              </a:ext>
            </a:extLst>
          </p:cNvPr>
          <p:cNvSpPr txBox="1"/>
          <p:nvPr/>
        </p:nvSpPr>
        <p:spPr>
          <a:xfrm>
            <a:off x="2163280" y="3419189"/>
            <a:ext cx="366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t-BR" sz="1600" dirty="0">
                <a:ln>
                  <a:solidFill>
                    <a:srgbClr val="7030A0"/>
                  </a:solidFill>
                </a:ln>
                <a:latin typeface="Arial Narrow" panose="020B0606020202030204" pitchFamily="34" charset="0"/>
                <a:cs typeface="Aharoni" panose="02010803020104030203" pitchFamily="2" charset="-79"/>
              </a:rPr>
              <a:t>Atualização:26 de fevereiro de 2021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ACBEA4E-11C8-455C-A541-6AC24DCB3B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939" y="3711562"/>
            <a:ext cx="4441341" cy="2232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C8ABE4E-CE62-4FD6-95DB-C7C759EA492B}"/>
              </a:ext>
            </a:extLst>
          </p:cNvPr>
          <p:cNvSpPr txBox="1"/>
          <p:nvPr/>
        </p:nvSpPr>
        <p:spPr>
          <a:xfrm>
            <a:off x="6965754" y="3373282"/>
            <a:ext cx="366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t-BR" sz="1600" dirty="0">
                <a:ln>
                  <a:solidFill>
                    <a:srgbClr val="7030A0"/>
                  </a:solidFill>
                </a:ln>
                <a:latin typeface="Arial Narrow" panose="020B0606020202030204" pitchFamily="34" charset="0"/>
                <a:cs typeface="Aharoni" panose="02010803020104030203" pitchFamily="2" charset="-79"/>
              </a:rPr>
              <a:t>Atualização:02 de abril de 2021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49F45053-A101-4531-9219-CF823719929A}"/>
              </a:ext>
            </a:extLst>
          </p:cNvPr>
          <p:cNvSpPr/>
          <p:nvPr/>
        </p:nvSpPr>
        <p:spPr>
          <a:xfrm>
            <a:off x="2032274" y="5431911"/>
            <a:ext cx="394282" cy="251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30CB98B6-5162-4EE4-8562-8B5D2600C36D}"/>
              </a:ext>
            </a:extLst>
          </p:cNvPr>
          <p:cNvSpPr/>
          <p:nvPr/>
        </p:nvSpPr>
        <p:spPr>
          <a:xfrm>
            <a:off x="7390701" y="5385731"/>
            <a:ext cx="597464" cy="251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41915E3C-0497-40B9-B47A-DC2266FCF7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792F67C0-25BD-4444-9F72-AF5898410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F4F4CFD-42E3-43BE-A8F3-D8A5111E5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649" y="3685925"/>
            <a:ext cx="4442400" cy="236384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52CF411C-4A2B-49E6-B3C4-9356AD9EB8FD}"/>
              </a:ext>
            </a:extLst>
          </p:cNvPr>
          <p:cNvSpPr/>
          <p:nvPr/>
        </p:nvSpPr>
        <p:spPr>
          <a:xfrm>
            <a:off x="6975711" y="5468854"/>
            <a:ext cx="394282" cy="251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37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D52A94F-C0EC-4B03-A62E-0D9F4DD42088}"/>
              </a:ext>
            </a:extLst>
          </p:cNvPr>
          <p:cNvSpPr txBox="1"/>
          <p:nvPr/>
        </p:nvSpPr>
        <p:spPr>
          <a:xfrm>
            <a:off x="722166" y="1052423"/>
            <a:ext cx="10285139" cy="512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t-BR" sz="2400" dirty="0">
                <a:ln>
                  <a:solidFill>
                    <a:srgbClr val="7030A0"/>
                  </a:solidFill>
                </a:ln>
                <a:latin typeface="Arial Narrow" panose="020B0606020202030204" pitchFamily="34" charset="0"/>
                <a:cs typeface="Aharoni" panose="02010803020104030203" pitchFamily="2" charset="-79"/>
              </a:rPr>
              <a:t>SOBRE A TRANSMISSÃO NAS ESCOLAS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pt-BR" sz="2000" dirty="0">
              <a:ln>
                <a:solidFill>
                  <a:srgbClr val="7030A0"/>
                </a:solidFill>
              </a:ln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transmissão pode ocorrer em ambientes escolares, sobretudo, quando os planos de vigilância e biossegurança locais </a:t>
            </a:r>
            <a:r>
              <a:rPr lang="pt-PT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PT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PT" b="1" i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implementados </a:t>
            </a:r>
            <a:r>
              <a:rPr lang="pt-PT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não são seguidos</a:t>
            </a:r>
            <a:endParaRPr lang="pt-PT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pt-PT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Embora surtos sejam relatados em escolas, alguns estudos evidenciam que a transmissão dentro das escolas tem sido mais baixa - ou pelo menos semelhante - aos níveis de transmissão na comunidade, quando as estratégias de mitigação estão em vigor nas escolas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(MADEWALL et al, 2020; CDC, 2021 [s/p]</a:t>
            </a:r>
          </a:p>
          <a:p>
            <a:pPr rtl="0" fontAlgn="base"/>
            <a:endParaRPr lang="pt-P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 surtos ocorreram, tenderam a resultar em </a:t>
            </a:r>
            <a:r>
              <a:rPr lang="pt-PT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maior transmissão entre trabalhadores e não entre trabalhadores e alunos ou entre alunos</a:t>
            </a:r>
            <a:r>
              <a:rPr lang="pt-P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Este aspecto deve ser considerado como central em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planejamento de estratégias de retorno</a:t>
            </a:r>
          </a:p>
          <a:p>
            <a:pPr rtl="0" fontAlgn="base"/>
            <a:endParaRPr lang="pt-P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200" i="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MADEWELL, </a:t>
            </a:r>
            <a:r>
              <a:rPr lang="pt-BR" sz="1200" dirty="0" err="1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Zachari</a:t>
            </a:r>
            <a:r>
              <a:rPr lang="pt-BR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 et. al. </a:t>
            </a:r>
            <a:r>
              <a:rPr lang="en-US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Household Transmission of SARS-CoV-2: A Systematic Review and Meta-analysis. In: </a:t>
            </a:r>
            <a:r>
              <a:rPr lang="en-US" sz="1200" i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JAMA Network Open</a:t>
            </a:r>
            <a:r>
              <a:rPr lang="en-US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2020;3(12). </a:t>
            </a:r>
            <a:r>
              <a:rPr lang="en-US" sz="1200" u="sng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https://jamanetwork.com/journals/jamanetworkopen/fullarticle/2774102</a:t>
            </a:r>
            <a:r>
              <a:rPr lang="en-US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2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CDC -</a:t>
            </a:r>
            <a:r>
              <a:rPr lang="en-US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Centers for Disease Control and Prevention. Transmission of SARS-CoV-2 in K-12 schools.</a:t>
            </a:r>
            <a:r>
              <a:rPr lang="pt-BR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u="sng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</a:t>
            </a:r>
            <a:r>
              <a:rPr lang="pt-BR" sz="1200" u="sng" dirty="0" err="1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coronavirus</a:t>
            </a:r>
            <a:r>
              <a:rPr lang="pt-BR" sz="1200" u="sng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/2019-ncov/more/</a:t>
            </a:r>
            <a:r>
              <a:rPr lang="pt-BR" sz="1200" u="sng" dirty="0" err="1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science-and-research</a:t>
            </a:r>
            <a:r>
              <a:rPr lang="pt-BR" sz="1200" u="sng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/transmission_k_12_schools.html</a:t>
            </a:r>
            <a:r>
              <a:rPr lang="pt-BR" sz="1200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2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PT" sz="1200" i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5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46052" y="1395020"/>
            <a:ext cx="9970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pt-BR" sz="36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Condições sanitárias necessárias para a promoção das boas práticas de saúde e higiene no ambiente interno da EPSJV</a:t>
            </a:r>
          </a:p>
        </p:txBody>
      </p:sp>
    </p:spTree>
    <p:extLst>
      <p:ext uri="{BB962C8B-B14F-4D97-AF65-F5344CB8AC3E}">
        <p14:creationId xmlns:p14="http://schemas.microsoft.com/office/powerpoint/2010/main" xmlns="" val="173219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71707" y="819628"/>
            <a:ext cx="513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dos 4 pilares:</a:t>
            </a:r>
            <a:endParaRPr lang="pt-BR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2107" y="5255653"/>
            <a:ext cx="2309893" cy="15726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6455" y="1239689"/>
            <a:ext cx="8325166" cy="473632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370057" y="1008856"/>
            <a:ext cx="35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>
                  <a:solidFill>
                    <a:srgbClr val="7030A0"/>
                  </a:solidFill>
                </a:ln>
              </a:rPr>
              <a:t>Manutenção dos 4 pilares:</a:t>
            </a:r>
          </a:p>
        </p:txBody>
      </p:sp>
    </p:spTree>
    <p:extLst>
      <p:ext uri="{BB962C8B-B14F-4D97-AF65-F5344CB8AC3E}">
        <p14:creationId xmlns:p14="http://schemas.microsoft.com/office/powerpoint/2010/main" xmlns="" val="1018500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698309-7D83-4830-A960-69A02930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D52A94F-C0EC-4B03-A62E-0D9F4DD42088}"/>
              </a:ext>
            </a:extLst>
          </p:cNvPr>
          <p:cNvSpPr txBox="1"/>
          <p:nvPr/>
        </p:nvSpPr>
        <p:spPr>
          <a:xfrm>
            <a:off x="764369" y="1502589"/>
            <a:ext cx="10285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/>
            <a:endParaRPr lang="pt-BR" sz="2000" dirty="0">
              <a:ln>
                <a:solidFill>
                  <a:srgbClr val="7030A0"/>
                </a:solidFill>
              </a:ln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342900" indent="-342900" rtl="0" fontAlgn="base"/>
            <a:endParaRPr lang="pt-PT" sz="1200" i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21520" y="1294227"/>
            <a:ext cx="6036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Transmissão do </a:t>
            </a:r>
            <a:r>
              <a:rPr lang="pt-BR" sz="4000" b="1" dirty="0" err="1">
                <a:solidFill>
                  <a:schemeClr val="accent1">
                    <a:lumMod val="50000"/>
                  </a:schemeClr>
                </a:solidFill>
              </a:rPr>
              <a:t>SARSCoV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-2</a:t>
            </a:r>
          </a:p>
        </p:txBody>
      </p:sp>
      <p:pic>
        <p:nvPicPr>
          <p:cNvPr id="9" name="Imagem 8" descr="coronavirus-4952102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686" y="2180493"/>
            <a:ext cx="5413066" cy="303846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812280" y="2386819"/>
            <a:ext cx="5379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/>
              <a:t>Por gotículas ou secreções respiratórias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/>
              <a:t>Por aerossóis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/>
              <a:t>Por superfícies ou objetos contaminados</a:t>
            </a:r>
          </a:p>
        </p:txBody>
      </p:sp>
    </p:spTree>
    <p:extLst>
      <p:ext uri="{BB962C8B-B14F-4D97-AF65-F5344CB8AC3E}">
        <p14:creationId xmlns:p14="http://schemas.microsoft.com/office/powerpoint/2010/main" xmlns="" val="56305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-s2.0-S0013935120307143-g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905" y="182881"/>
            <a:ext cx="5173245" cy="6302326"/>
          </a:xfrm>
          <a:prstGeom prst="rect">
            <a:avLst/>
          </a:prstGeom>
        </p:spPr>
      </p:pic>
      <p:pic>
        <p:nvPicPr>
          <p:cNvPr id="8" name="Imagem 7" descr="file-20200708-3991-1rr7k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889" y="724484"/>
            <a:ext cx="5389732" cy="545123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1354" y="6457074"/>
            <a:ext cx="795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https://www.sciencedirect.com/science/article/abs/pii/S0013935120307143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80" y="675249"/>
            <a:ext cx="7888253" cy="49236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26093" y="255260"/>
            <a:ext cx="2977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Em espaços fechados sem ventilação (como um carro), um medidor nos mostra que a presença de CO2 medida em partículas por milhão (</a:t>
            </a:r>
            <a:r>
              <a:rPr lang="pt-BR" sz="2000" dirty="0" err="1"/>
              <a:t>ppm</a:t>
            </a:r>
            <a:r>
              <a:rPr lang="pt-BR" sz="2000" dirty="0"/>
              <a:t>) se acumula a tal ponto que , </a:t>
            </a:r>
            <a:r>
              <a:rPr lang="pt-BR" sz="2000" b="1" dirty="0"/>
              <a:t>em 15 minutos, voltamos a inalar 4% do ar que havíamos respirado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78493" y="3561290"/>
            <a:ext cx="2928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Se o carro for compartilhado e não houver ventilação, </a:t>
            </a:r>
            <a:r>
              <a:rPr lang="pt-BR" sz="2000" b="1" dirty="0"/>
              <a:t>em apenas 10 minutos, 8% do ar que respiramos já é reaproveitado. </a:t>
            </a:r>
            <a:r>
              <a:rPr lang="pt-BR" sz="2000" dirty="0"/>
              <a:t>Estamos compartilhando o ar com a outra pessoa </a:t>
            </a:r>
            <a:r>
              <a:rPr lang="pt-BR" sz="2000" b="1" dirty="0">
                <a:solidFill>
                  <a:srgbClr val="FF0000"/>
                </a:solidFill>
              </a:rPr>
              <a:t>e o risco de contágio é alto.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2369" y="6372665"/>
            <a:ext cx="247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El País - 30/03/21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550</Words>
  <Application>Microsoft Office PowerPoint</Application>
  <PresentationFormat>Personalizar</PresentationFormat>
  <Paragraphs>96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Salas de aula</vt:lpstr>
      <vt:lpstr>Portaria</vt:lpstr>
      <vt:lpstr>Banheiro</vt:lpstr>
      <vt:lpstr>Secretaria Escolar</vt:lpstr>
      <vt:lpstr>Isolamento trabalhadores RAC</vt:lpstr>
      <vt:lpstr>Isolamento trabalhadores RAC</vt:lpstr>
      <vt:lpstr>Avaliação do Fluxo de ar</vt:lpstr>
      <vt:lpstr>Avaliação do Fluxo de ar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Maycon</dc:creator>
  <cp:lastModifiedBy>Talita</cp:lastModifiedBy>
  <cp:revision>49</cp:revision>
  <dcterms:created xsi:type="dcterms:W3CDTF">2021-03-18T18:14:13Z</dcterms:created>
  <dcterms:modified xsi:type="dcterms:W3CDTF">2021-04-12T17:17:29Z</dcterms:modified>
</cp:coreProperties>
</file>