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15"/>
  </p:notesMasterIdLst>
  <p:sldIdLst>
    <p:sldId id="269" r:id="rId4"/>
    <p:sldId id="270" r:id="rId5"/>
    <p:sldId id="293" r:id="rId6"/>
    <p:sldId id="282" r:id="rId7"/>
    <p:sldId id="292" r:id="rId8"/>
    <p:sldId id="271" r:id="rId9"/>
    <p:sldId id="289" r:id="rId10"/>
    <p:sldId id="294" r:id="rId11"/>
    <p:sldId id="291" r:id="rId12"/>
    <p:sldId id="286" r:id="rId13"/>
    <p:sldId id="28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9C1BB-0018-4F91-BF83-7408753661FD}" type="datetimeFigureOut">
              <a:rPr lang="en-US" smtClean="0"/>
              <a:pPr/>
              <a:t>5/19/2017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CD2B5-3E30-4A7D-A75B-223A7BDDAE6F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5708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pt-BR" smtClean="0"/>
          </a:p>
        </p:txBody>
      </p:sp>
      <p:sp>
        <p:nvSpPr>
          <p:cNvPr id="614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C2A34F-F611-4ADB-B839-2F155903B4A7}" type="slidenum">
              <a:rPr lang="pt-BR"/>
              <a:pPr>
                <a:spcBef>
                  <a:spcPct val="0"/>
                </a:spcBef>
              </a:pPr>
              <a:t>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pt-BR"/>
              <a:t>Educação e trbalho em saúde                            2º Congresso brasileiro de política planejamento e gestão em saúde - BH/MG</a:t>
            </a:r>
          </a:p>
        </p:txBody>
      </p:sp>
    </p:spTree>
    <p:extLst>
      <p:ext uri="{BB962C8B-B14F-4D97-AF65-F5344CB8AC3E}">
        <p14:creationId xmlns:p14="http://schemas.microsoft.com/office/powerpoint/2010/main" xmlns="" val="2084720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CD2B5-3E30-4A7D-A75B-223A7BDDAE6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53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ADD15-82AC-CC4F-A148-F71E8985C390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101121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DADD15-82AC-CC4F-A148-F71E8985C390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119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50829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e for slides with Software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2098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ite rectangle.png"/>
          <p:cNvPicPr>
            <a:picLocks noChangeAspect="1"/>
          </p:cNvPicPr>
          <p:nvPr/>
        </p:nvPicPr>
        <p:blipFill>
          <a:blip r:embed="rId4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730250" y="620689"/>
            <a:ext cx="7681914" cy="1584176"/>
          </a:xfrm>
          <a:ln w="38100"/>
        </p:spPr>
        <p:txBody>
          <a:bodyPr rtlCol="0">
            <a:noAutofit/>
          </a:bodyPr>
          <a:lstStyle/>
          <a:p>
            <a:pPr>
              <a:defRPr/>
            </a:pPr>
            <a:r>
              <a:rPr lang="es-ES_tradnl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La Formación de Formadores en Salud Publica y su Importancia para los Sistemas de Salud</a:t>
            </a:r>
            <a:endParaRPr lang="es-ES_tradnl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737122" y="2204865"/>
            <a:ext cx="7681913" cy="1047972"/>
          </a:xfrm>
        </p:spPr>
        <p:txBody>
          <a:bodyPr/>
          <a:lstStyle/>
          <a:p>
            <a:pPr algn="ctr"/>
            <a:r>
              <a:rPr lang="pt-BR" sz="2400" dirty="0" err="1" smtClean="0"/>
              <a:t>I</a:t>
            </a:r>
            <a:r>
              <a:rPr lang="pt-BR" sz="2400" dirty="0" smtClean="0"/>
              <a:t> Colóquio Latino-Americano de Formação em Saúde Pública</a:t>
            </a:r>
            <a:br>
              <a:rPr lang="pt-BR" sz="2400" dirty="0" smtClean="0"/>
            </a:br>
            <a:r>
              <a:rPr lang="pt-BR" sz="2400" dirty="0" smtClean="0"/>
              <a:t>III Colóquio Brasil-Cuba de Formação em Saúde Pública</a:t>
            </a:r>
          </a:p>
          <a:p>
            <a:pPr algn="ctr"/>
            <a:r>
              <a:rPr lang="pt-BR" sz="1800" dirty="0" smtClean="0"/>
              <a:t>08 / 05/ 2017</a:t>
            </a:r>
            <a:endParaRPr lang="pt-BR" sz="1800" dirty="0"/>
          </a:p>
        </p:txBody>
      </p:sp>
      <p:sp>
        <p:nvSpPr>
          <p:cNvPr id="3075" name="CaixaDeTexto 19"/>
          <p:cNvSpPr txBox="1">
            <a:spLocks noChangeArrowheads="1"/>
          </p:cNvSpPr>
          <p:nvPr/>
        </p:nvSpPr>
        <p:spPr bwMode="auto">
          <a:xfrm>
            <a:off x="6228185" y="5229200"/>
            <a:ext cx="2681162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Aft>
                <a:spcPts val="450"/>
              </a:spcAft>
              <a:defRPr/>
            </a:pPr>
            <a:r>
              <a:rPr lang="pt-BR" sz="1400" b="1" dirty="0" err="1" smtClean="0">
                <a:latin typeface="+mj-lt"/>
                <a:cs typeface="Arial" charset="0"/>
              </a:rPr>
              <a:t>Dr</a:t>
            </a:r>
            <a:r>
              <a:rPr lang="pt-BR" sz="1400" b="1" dirty="0" smtClean="0">
                <a:latin typeface="+mj-lt"/>
                <a:cs typeface="Arial" charset="0"/>
              </a:rPr>
              <a:t> Mario Roberto Dal Poz</a:t>
            </a:r>
            <a:br>
              <a:rPr lang="pt-BR" sz="1400" b="1" dirty="0" smtClean="0">
                <a:latin typeface="+mj-lt"/>
                <a:cs typeface="Arial" charset="0"/>
              </a:rPr>
            </a:br>
            <a:r>
              <a:rPr lang="pt-BR" sz="1000" dirty="0" smtClean="0">
                <a:latin typeface="+mj-lt"/>
                <a:cs typeface="Arial" charset="0"/>
              </a:rPr>
              <a:t>Professor Associado</a:t>
            </a:r>
            <a:br>
              <a:rPr lang="pt-BR" sz="1000" dirty="0" smtClean="0">
                <a:latin typeface="+mj-lt"/>
                <a:cs typeface="Arial" charset="0"/>
              </a:rPr>
            </a:br>
            <a:r>
              <a:rPr lang="pt-BR" sz="1000" dirty="0" err="1" smtClean="0">
                <a:latin typeface="+mj-lt"/>
                <a:cs typeface="Arial" charset="0"/>
              </a:rPr>
              <a:t>dalpozm@uerj.br</a:t>
            </a:r>
            <a:endParaRPr lang="pt-BR" sz="1000" dirty="0">
              <a:latin typeface="+mj-lt"/>
              <a:cs typeface="Arial" charset="0"/>
            </a:endParaRPr>
          </a:p>
        </p:txBody>
      </p:sp>
      <p:sp>
        <p:nvSpPr>
          <p:cNvPr id="5126" name="AutoShape 2" descr="data:image/jpeg;base64,/9j/4AAQSkZJRgABAQAAAQABAAD/2wCEAAkGBxQSEhUUEhQWFhUXGBkaGBUYFyEaHxcdGB0YHxohHxwZHCggGR4lHRwaIzEhJSkrLi4uGB80ODMsNygtLisBCgoKDg0OGxAQGywkICQ0LC40Lyw3NywsNDQvLCwsLCw0NCw0LCwwLCwsLCwsLCwsLCw0LCwsLCwsLCwsLCwsLP/AABEIAF0CGwMBEQACEQEDEQH/xAAaAAEAAgMBAAAAAAAAAAAAAAAAAwQBAgUG/8QARhAAAgECBAQCCAMEBwYHAQAAAQIDABEEEiExBRNBUSJhBhUyUnGBodEUQpEjVLHBM0OSk9LT8BYkYnKCslNjc4OjwuE0/8QAGwEBAAMBAQEBAAAAAAAAAAAAAAEDBAIFBgf/xAA6EQABAwIDAwsDAwQDAAMAAAABAAIDBBESITEUQVEFExUiU2FxgZGh0bHB8DJSkiNC4fEGQ7IWNKL/2gAMAwEAAhEDEQA/ALlfFL7JKIlESiKDGYkRgEi9zatFPAZnEA2ssPKFeyii514JF7ZKn64X3D+orX0af3BeH/8AK6b9jvb5V/DyZ1DWtcXtWCaPm3ll9F9JTzCeJsrRk4XUlVq5KIlESiJUItJJVXVmVfiQP4121j3aAlcue1upAXPf0hww/rkIG5XxAfEqLCtAopznhKoNZADbEFewuJSRQ0bBlPUf60NZ3scw4XCxV7HteLtzUtcrpKIlESiJREoiURKIlESiJREoiURKIlESiJREoiURKIlESiJREoiURKIlESiJREoiURKIlESiJREoiURKIlESiJREoiURKIlESiJREoiURKIlESiJREqESiJREqbHglwqPF0LKoAuSwsB8DXoUHVc4uyFl8//AMjjdLShjBclwUOI9HpkjDkA91G6/ero+U4XyFmfjuXy03IFQyEPBBO8D8z7/a6ucO/ok+FY6wEzvy3/AGC+65Lyo4gdbBWKy2K33CVCJREoiw63BB2Itp51INjdCLiy4XoP6PwlxzoxM/PKHProGA07aa17E9U90zGt/SbZDfdeTFTtbC9zv1C+Z7l7z02kjV8Pg44USMYnDM1gADZsxFrWIyjrW/nwJ+YAyAusAhJg54nMmy8X6LwBYA4FuazS27CQ3UeVlsK8XlCXHOe7JezQx4IR35/nkutWFbEoiURKIlESiJREoiURKIlESiJREoiURKIlESiJREoiURdLDphBlEs0hcgFhHGSsd9gzEWJ7ga16MdNTBgdJJrwXnyVFSXlsbNOP4FPjeB8vECLmDIYzLzD0QXzEgdrfUV0/k1wlawHI71DOUWmIvIzG5UcVBHy45YmZkdivjXIwYDNYjzXX5GqJ6VrGY43Yhe3mroKlzn4JG2NrrbhuA5udmcRxxrmkkbZAP8AX0rmlpXTusMgNSuqmpEDbnMnQLfEw4blNJDiCcpUZJI2jLZiAMoYAnU7Wq+SijwkxyAkblRHWSYgJGWB3qhavPsbXXoXF7LFESltyXFrrNqWKi4WKKVkqRuLfGhBGoUAg6JSxU3CWpY6JcWulEBuujBgYuRz5ZGUczlhVTOSbXHX4/pW6CkZJEZXvsB3LFPVvZKImtuT3rTH4FUijmjkzxuxQXUqQwBNiD5Kf0rmakDY+cjdib6KYqsuk5uRuE+qoViWxZNSQRqgIOi2hjzMBcKCbZjsPM10xuIgaX3rl7sIJ4Ky2EXkSzLIHEcqRjKNHzsq5gT0F/pW00NmPcXDq8NFjFbd7G4f1cVUym17ad6wWNr2yW24vZbzqq5AHVmdSxVdSliB4uxN9B5HtVzoC2Nr7g33bwqmTB0jmWItv3KOqVcskUII1QEHRKDNCbK0+EAw/Oub80R5bdxe9/5VqbTXp3S30Nrenysrqm07Yra7/X4VUjrbTvWWxtey03F7XWKhSlESiJREoiURKIlFK4kOFMsxQMBdjqTbr9a92WdsEIeRfLcvzyWGaq5RkibIWgHifYL0mI4emFiDKMz39ptdwenQV5XJ8j+U6sQPOFptpwv9V7szW0FM57LuLQTmb3Px4LjRY91bNe/cECx+VfoNT/x2ikgMbG4TbIgm6+Pg5eq2zBz3YhfMWH29l2MXwFJYw6fs2sT2B1O46fGvzdnKckFQ6N/WF7d6+yqqAVMYLXFruIJ9wvO8MUrNlJvYEaG46V7VWQ6mxAcF5XIBlZyg6J772B33G5dqvEX3CURKIlET0P4ocLicQcoYcwGx3AdEJsehuGr046nmebeBfKx8ivOkp+exsvbO/qo/TDifMxCSi4BlYi/QJDKR/CrqSQTVT37rfCpqYzFStZvv8rGEiCRoo2VVH6ACvJkdieTxJXqsGFoHcFLXC6SiKtjMckeUG7OxskaAs7nsqjU/wq+CnkmNmBUzVDIRdxVscEx5TmSLhsHH3xMt2+apoP7V69ZnJLbddx8l5b+VXX6jfVc986mw4hwyU9s7xj+14hUnkyDc4qG8oz72o/EGjAaeMoh2mRllhP8A7kZIX/qArHNyZKwXbn9Vrh5Sjfk7JXVYEAggg7Ea3rziCDYr0AQRcLNQiURKIlESiJREoiURKIlESiJREoiURdXhXCywMsivyUFzlUsz9lRQLsSe1b6OjdK7E7Jo91hrKxsTcLTd30T8VMcQcRiF5IdSgjkViqxKD4LKLsfEbkDduwFbJJ5DUNP6WjIX0P8AtZI4IxTuF8TjmbaqnxSdGMaxsnLQsVjjWQ+Iixd3lUfl8IA7nfpxWmNkIZFa187G67oxI6bHLe9l0OG4czYTEwprITG4X31RlLDz228655PN4pI2/qK6rxhljkdoqkHDH9uRGWNWXOzDLYEgHf49KxxUkrjctIA18N61y1UbRYOBJ0+y70L4g4x4XX/drlRFkAQRhdGzWvc73v5V7Dnv2gQhgwf4XkNYzmDMXddcmbiLrg8I0LBSzz2kCKWKIxy2LAgBhlJNr2quZ4pqe7AMjYe67iaaich5Ol/ouri85nxZhA/EfhoGi0BIL5xIyg6FgACAetacLceMAYsNx45qi7ubDCeriI+izeUQYXne2cYgJIAZhlb2gANbeWwFVs5wwB0oscTf/QXbhGJyIjcYXf8AkqLCymfHSI5UJE0xijCC2ddAWtrIfaa196kyNdVcyWiwz77/AIUEbm03PAm5y8vwKlNxEmFRIuIxDJLExllhWIAZhnXcHxC4C5d7VxLJGWOMnWsb6W8l1FG8PAZ1bjjfzVuSQJiRKzSt+IjcR+Bc+HCmwypbKQpfQkG/W9S94EjJSLtOQyzH57I1hMbogesMznkVBLh5cPHMMOxedcQFmmyhnRHQyZgCCAWZlB00zHtXJY6FskgAL/Dd4KQ9szmMNwz7qt6QSMRhTILTOkhfSxZUKBGIGxNz01+VZKxuOBkrxZ32WukIbO6Jhu1WcLKy4G6wrMTiALOpYL4Pasuvl86soyG0jyW4s9PRVVbcVW0A2y19VYxBzJgnkQRMMTkSJQVVswYlsp1zABhc9C3etGIvga4Nw2cMuOdv8rPhDJnNLsVwc+GV0ws7TY6RHy5InmMUQUKGddBmO7E+I6m36V0ZGuquZLRYZ991Ajc2m50E3OXkocDiMU2FxbYi7MsDkMyBcjkG4WyiwHbXYa1FPJJK9/ONyGmXspnjjiYzm3ZnXNbNZ/wkwZ1RZIohAygKGI1ZSBd8w3uTVV+diY5gsARcW8slZbmpHtebkg2N1pigGjxYbRfx8QPkvNA/hV8jW2lG7qqqNxvGdTY/dXsXijHiJYmGImjIyrh44FCKuUWKuzDMeua+5I0tVjywP5s/ptpb7qtgc5nOb76k/ZQ8EcmXhgYDXDz5hpYn9n20Px86qiay0Vhln9CrJHOJlxHh9QufwbGzTRyzjKZ1iXkosYyxBm8RVAPEVXvfbzrmOYPkk6ouy9l3JCWMZ1jZ9rrPE5nbCRviCTLzskbMArSKVJYEAC4Fib26VlkxTUrpJRYg5blojww1IjiNwRnvWeFh1w08mH/pwyKGChjGjEZmUEEE2v0O1c8n2bFJIBdwXVfd0jIybNKvuGkw+F/EX8WLQMzAKXGVgC1gPhetsRMtPeYWuR3bwsUoEU9ojewPfuKjx2NZfxUbjETgh8qCBY0hy3yFWZhooA8Wt9/KrZCwudG7MW0A+64jDw1r25G+pOvkvNrtrvXzC+kSiJREoiURKIlESiLly8KYsWDgXJOx01+Nes3lCMNDS0+q+Uqv+NPlqHTNltc300910BjnjRUnIkS9r2NxcH9ayxxsdIZaYFrhY68D4LVOx1JABVvDgere3Hj8rZsFDGolaRWTcLc+Lyr0pP8AklfUtNMGYToSNfj0XlDkjk+ltVF12jMXzHEW3nuzUOKnlnRQHCIdcoB1uTub615zW09NM4lpLuN+5erJRz1sDTFLha4X0zPv9FXwPDjG2YsDoRYDvVlTWtljwAWUck8gmhmMpffK2ll0K85fRJREoiURc3Dm2LlHvRRN+hkB/lWp4vTtPeR9FnabTuHEBVfSicKIgfzM6j4tG6j/ALq1cmavPcs3KOjB3rutvXlheksUUKtPLIzpBh05mIl9hNgoG7ufyovfroK20dI6d3cslXVNgb3roYaZcEzwYDLiccdMTj5BdISfyqPLpGNBpmNfSRxtYMEYXzskhecchWqcFRm5mIZsTN/4kxzW/wCVfZQeSirxAP7jdZzOf7Rb8/NF0OQtrZVt2sK6MER/tHouRPKP7j6rmYrgKEl4SYJD+ePTN5OvsyD/AIWBFZ5KVzc4j5HMH7jyWhlUHZSjzGRHyvMQmTDyMqoFdQWfDJ7EyDVpMOD7DrqWh2sLjtWCaBlU05WcPrwK9CKZ9M4Z3afzJegwuIWRFdCGVhcEda+fexzHFrtQvdY8PaHN0KlrhdJREoiURKIlESiJREoiURKIlESiKcY6YABZ5lAFgqyMoHyBrXHXTxtDWuyHcPhZX0UD3YnNz81FPK7lTJJI5UELnctbNa9r/AfpXM1XNK3C83Hl9l1FSxROxMFisVmWhbRyFSCpKkbEGxHzFdNe5hxNNiuXsa8WcLhMXK8tubJJIFNwruSoI2OXYkdzqK0yV08jcLnZeizx0UMbsTW5rOIxEjpy2llMexTmMFI7EA6jy2oytna3CHZfnmpdRwOdiLc1G1zlBLZUBCrc5VvvZdgT3qkzPLObJy1/N6tELA/nAM9FPBicsjSOOazADxu2gG1iDdbXNrdzVzKt2MOk61hbgfUKl9I3AWx5XN+P1SfGs2QIiQokhlARmZnkK5c7O2pIXQfLXQVoqOUTIzCwW0Ot9DdUQcn4H4nm+7S2uShRiDmzNmuWzFiWudb5ib1hfM978bjnx0+i2shYxmADJb4jESSFTJLI+UhlDOSARqDlvYkdCdqufXTvbhLlSyigYbhqwszh2k5knMYZTJzGLW7BibqPIWoa2cuDi7MeCCigDS3DkUwkrRXMbupN7sGN2J3Ja92JPU1wKqYP5wOz/PJdmliLMBbkoyLszszO7WzO7FmIGwuegubDYXNczTyTG7zddQwRwizBZTR4qRRZJZUG9kkZRc+SnWuoqqaIYWOsPL7rmWlilOJ4uVoZGLiRpJHdfZZ3ZyvXw5icuoG3YVMlXNJbE7RRHSQx3wt1WIyVOYM2a+bMWJa565ib3qt8z3vxk58dPorGQsYzABlwW8+IkfNnmmbMpQ3kb2Ta4Avpe2vU1oPKFR+76LOKCnH9v1WryMzIzO5MduXdyRHYWuqk2U20uBeqzVzFobiyCtFLEHF2HMrU3ylS7kFs7Auxzte92ufEb661DqqZ2IF36tdEbSxNIIGmimlxcrJkM0uTbKJGAI7aG9vKu2V07G4Q7L881w+igc7EW5qOORlKlXdSilEsxHLU2uFANlvYbdq5FXMLdbTRdGliN+rrqsYVjHblsylRYEMbj571WJnh/OA5qwxMLMBGSTMzvnkd5HtYM7FsoO4W+ig6XtvYXruaqllFnuv+dy4ipoojdgUkGIdDdHZD3U2P0quKV8TsTDYruWJkrcLxcKOR3b25JH8Wc5pGN2tYEgm2g2Gwq6StnkBa52R8FVHRwxkOa3MKTFYmSRcjyysnVDI2UjsRfUeR0roV1QG4cSjYYMWLCoqxrUlESiJREoiURKIlESiLn8cPgH/N/I16XJou91uC+d/5QCaLzC4efzr2MB4L89OK1s8l6Th39Enwr5+t/wDsP8fsv1bksWoogf2hWKyrclEUWJxKRjNI6oO7EAfWu2RvebNBPhmuXyNYLuNvFRYbiUMhtHLG57K4J/QGu3wSsF3NI8QuWzRuNmuB81aqlWKlJARiBL+XlFWPazAj+LVoD7w83vuPoVSW2lx7rH6hea9LcaJeS2HvLy3LExqzKLWPtKMvTvXqcnU72B2MWuF5nKE7HFuA3sV6zB4pZUWRDdWFwf8AXUV40kbo3FrtQvXjkbI0ObvWnEcaIYy5BY6BUG7sxsqjzJruCF0zwwLieYRMLyt4I5YM2Fif/fZgGx2JXX8MhF0gjPRrH5anqLfVRRBgEbPzvXzEspe4yPXW4fgY4I1jiUKijQD+J7k962sYGiwWF7y83KsV2uUoiURc7jfCxOg1KyKQ0ci6MjDYg9DWOpgJPOR/qHuOHwtdNOAObk/SfY8fleGwHF2w2KeKdQgc3a2ihz+dR+VH3I6EntXlVdOKiPnGfqH5bxC9WlnNPJzb9D+X8CvZV4C9xKIlESiJREoiURKIlESiJREoiURKIlESiLr4ZIUwjTSRGRhKqAcwoPFbci+2vSvTpYYDA6WQXt3rzqmaYTtjjNrrGJgikwzTxoYmjZVdM5cWcgAhiAdz/GodBDLC6SEEYdQc0bPNFKI5SDi0IyUD8GnCcwxMEte9th3tvasxpJgzHhNlpFXCXYMWamkwaZMLZHZpRMWCas5jIsFzEKu+9bI6SJ8LHG4JO7PisklVK2Z7RawG/Lgtl4PJJCZkhZSZcixKc+VQCCSxHiOYEG1hc26VL6Fr2OfGCLbjv+6hlaWPayQg33jcqU2H0gyJITIpOY2yubiwjAN231Pw71lkpg2NhAOI5WstMdQTI4EjCN91vi+EzRZeZGRnNlGhJO9rDrbpXElJNGAXN1XcdXC++F2i3m4JiE9qJtie+2pvbbSpdRTj+0qG1sDv7gueDWZaV10WGPCLM8JldpuWBzCg9lmuSAeinp1r06eCDZjLICbHivNqJptoEUZtccFu2FhkijmRDGOdHFJHnLDxsoBDGx6gfPyqRTQys5yIEAHMFcmpmicY5CCSLghVZeHO+JnigQkRyFQB0AA3JPe9VVFIefMcI0t9FdBVjmBJKdb/AFUcvC5lIDRsCWyjTdrXsO+gJ07VnNLMDYtKvbVQuFw4LLcJmCM5iYIt8zEWtl3+QsdfKmyTBpcWmwUbXCXBuIXKzhOETSrnSMle/e29r7/KkdLLI3E1uSSVUUbsLnZqJ4QIc+R83MCFtAii2oNzmLX6AV22AGFzze4PkuXTkTNYLWI81YPA8QFDcp7G1tNddtNx86jY57YsJU7ZBitiChh4bM1ssbG7FdB1W+YeVrG/wrkUsx0aV0aqEauClTguILFBE2ZbXHa+2u1dCjnLsOErk1kAbixBQ4Xh0sjMiISy+0Nstu5OgrhlPK9xY1uYXb6iJjQ5xyKy/DZQ7IY2zKMzC2w7/DzoaaUOwYTdBUxFuPELLabhM6hS0TDMQFuNydhbe9S6lmaAS05qG1ULiQHDJTcb4S0EhUK+S6qjtbxsVuQLbka/pV1XROhIw3I+/BU0ta2YHFYFRYvhE0S55I2Ve56X722+dUyUs0bcTm5K2Oqhkdha7NUazrQlESiJREoiURKIlESiJREqUSoRKIocHHPi5TBg1BZf6Wdv6OD429t/+AfO1epScnmTrSZD6rzauvbH1WZlZnwnD4XMccR4pixo80zfsY26jTw6e4gY9yK9d0kVO0NHkBqV5TWS1Di4+ZOgUbcJeTWbC8Pce4kLYdl7ZJUYsvzBq+NsjxdzbeKokdGw2a664I4ycLOYplmWEjwGYhnXuM6aSpt4rA9xXm1vJod1mCx9l6NHyjbqvNx7pg8a2NclI+YoPhSQHlJb80oBBmbqIwQo0LE7V1BA2msLXeeGv+B3lRPO6oub4WD88z3BeqHD8SSjNj8QHT2BHkjRLi1hGEy2tpY3r044nkXeQPBeZJNGMmC/eVxcfFNFISeWsj+zKFyQ4hvdlQG0Ex6SLZG6gb1nqqNkg63rvWilrHxnq+ir8B4lI4/HyoMyPysDB0fEMPE5v7Sxqbk7fMVXT0rKdptmeKsnqX1BAOQXquD8P5Mdic0jEvLId5HbVmPzr0omYRc6lebK/EctArtWqpKIlESiJRFwvSr0dTFp0Ei+y38j5GsU8Lmu52PXeOP+Vtgma4c1JpuPD/C8/wAG41ykaHE3WSKwAIJLg6KBb2j0030rwamjMjw+IZO9uPgvcp6sMYWynMe/yulNNiRYuuGwikXUYzECJ2Hfli7L8wKvZyS23Wd6Kl/Kpv1WqxEuKylxDFiYx7UmCnWfL8U0c/IGuH8k5dR3qumcqi/Xb6LfBY2OZc0bBgDY9Cp7EHVT5GvLlhfEbPFl6ccrJBdhurFVKxKIlESiJREoiURKIlESiJREoi7mFnjTAuZEEn7eOyZ8mvhANwCdL9q9iiwCkkLxcXz9l5FZiNUwMNjb5VVuKhuXGsSxQCVJJAHMjSFGBAJIFgCAbWN7DbW/La6GNuCNtgTnfhvXbqKWRxfI65tlZdRIeTipMZLMhhJZjJnBLIQQkYXe40UKBuNNTW7DK6oEod1PHLRYsUTafmi3r+GeqrcHlGbhhYhT/vBKki6glbA9u1Q0sLYyzTEfupcHB0gdrhH2UOGw7TYR1jYXGLd2BkC+H9prckaXN65/qPZK1h61/hT1GOidIOrZXOGYyNG4ecyhRBOFI2TM0YU+Q+9dMkEccRk4kediuXsMj5RHwHpcKtwTADB4iFsQyEsWAkzBizFTdz117nvVLWzRT85Merfjl3FXPdFJDzcI6wHn3hb8K4c2GjxCyzR55MPL/WAtMwXV977nc+9atFNFO2ZzpDkdFRUSwuha1gzGvcuNLhTGsOYi8kedVG4UWAJ7Xvp8DXhy0z42B7t69qGoZI4sbuXZXERJgU5kYlP4jwpzMljkbxXAJ2uLW616NMWCicXi4vu8V59SHmsaGGxt8qm/EDI0ESRrDCsyOVDF2dgRYszAWA3tbcDUWsatsjDRFE2wJF7q00klzLK65ANrK/PCMQuNgjdQ7YrOVLZeagy3XN8RqOtrHQmvQlcS6WNh65tb0CwRgBsUjxdovf1Kk0RMAhkRjHjLEKwIj/Zy+G4NtAfleojbJHC1rzncfVJHsklcWDKxVTAzAz8QZmvmTFjMWvcKzBBcnYDQCuY5HGuc0nK2nou5GNFG1wGd9fVXVQSDDTQxRyNHEi5nxBTlFd/B0vuW3Pyqxrg9jTGL24G1vFVuBY94kNr8Re/gqa4wGEyOUdfWIYlPYOjXy75hpe/WuHyANkLhYAt+oXTY7vYGnUH6FdDCYIx4/wDEvNHllkOWQyC7hvYjAvfQW0GmhPepwSuqRIHdTxyUY4m05jLev4Zri8TkBwaJmuGx8+ZQfbAE51A3GYA9rgVXUyObDIWn+5WUrGumYCL9VWuIy5sTgrtfJDAQL6KzNZjbobAC/aqppXhkGetr+yshiYXT5aXt7q26xzjFxBElb8WX5bS8sOABbUaNY65e9bnPaXPjH6sstCVja1wDHnTPPUBbQY1lnIdoo2iwkgCRvnKbFczk76XA8zUMJErGltsjvudyl4bzb3A3zG6w3rh4ZsvDZBexM2HPtaklkzG5NyT1NefFK99PMSc1vljY2eINC7WNVY+ILiJWQxM6iNs4ax5Vrhb3FiGJNutapy4TMlJ6mW/JZYQ0xPjA6+fjuVOPDHBx4h55Ffmo6izhmxEj+yQL38/+EdgKRslbK+SU9TPw7ke+N0bI4m9f3XFW9hffrXz3gvoAs1CJREoiURKIlESiJREoiURKIoYYGxLvFG4ijjGbE4k7QLvYE6GQjb3RqegPq0FDzn9R+n1/wvMrq3B/TZr9FvLxI4iNcJw9Ww3D1uC48MmK7m58So25Y+Jr16c1ScXNQi7vYeK82KnGHnZjZvufBdHh+ASFAqKABsANB8K1UtGIuu43cdSstVWGXqtFmjd8q1W5Yl530n9GfxckbZ8qqCGGutyNugNr6/CqJmOcOrr3q6F7Wnrady7PD8CkKBI1AA7VzT04iFzm46ldVFQZTbQDQKzWlZ1zfSXCPNhpY4wCzLoDsfLXa+165cLiy6YbG64PoTwufwyYoMOUpigjYAZFJJcgDqSfaOptvtWZkZL89B9VpkkAZYalewrWsiURKIlESiJRFHic2U5PatpWeq5zmjzWv5dX03N84Oc0/LLxXAocTiJHcnlSqSj4g2LRjosCG4QkG5lNz4vDaqKaBobduhz71oqZnF1najLLRenwHAYIdVjBY6tI/jdj3LNcmtoaAsReStsTwiMtzI7wyj2ZYjkYfNdx5G47is80BPWjNj7HxWiGoDerILt9/JUcShxMgWQpDxL+pxAGWPHAf1cqjRZPP5jqoxdSoaY5BYjUff8AytvWp3CSM3B0P2UeAxnMDBlMcsbZZYm9qNh0PcdQeor5+ppnQPwnTcV7tNUNnZiHmrVZloSiJREoiURKIlESiJREoiURYKje2tSizUItTGL3sL97a1NzayiwWSo7CimywYwdCAflS6WCyFG9qIsrBbxBf+rL/OuiHEXzt7Lm7QbXF1pyl18I1303qMR4qcI4KRyWdnYlma12JvoosoHYAdBpqe5ruWZ8tsZ0XEcLI74RqtSove2veq1Ys1CLGQWtYW7WqblLBYEYGwGmg02pcqLBZyC1rC3a1LqbLDxg7gH4i9SHEaKCAdVLPM7iNWY5I9UjAAUNYgtoLs1iRqTa+lqvNU8xCLcqG0zBKZd6i5Yvewv3tVGI6K+wWQg6AdhpUZlTkFnLbpbvpQ3GRUAg6LGQWtYW7WpcqbBYWIWsFFu1v5UuSVFgAslR22opQRje3zt/Opzsoyv3rAjF72F+9tf1qLnRLDVbVClKIlESiJREoiURKIlESiJRFUxUxJMaOEsueWZvZw8XV27sdQq/mbyvXoUNHzzsTv0j3WGtqxCMLf1FawwfiUSJEMeCQ5o4W9qZr3M05/MxOoU7afL05JnzP5in8zuC81kTYm8/P5DivRQxBRYV6lNSsp24W+Z3leXU1L53YneQ3Bb1pWdKIlESiJREoiURKIlESiJREoiURKIsBQCSALnc23+PeoRZqUSiKpxThqToUcfAjQqRsQRqCDqDWWophJ1m5OGh+x7lpp6kx9V2bTqPuO9eex8kpkQTW/FrZIsQdFxqDaGY7LMB7D7MQBpesD2tnaYpBZw/LjuW+NxgcJYzdp/LHvV7BYpZUDrex0IIsVI0KsOjA6EV87LE6Jxa7VfQRStkaHNU1VKxKIlESiJREoiURKIlESiJREoiURbwxFmCqLliAB5mumtLiGjUqHODQXHQLpjhcbc1YpS8sIYuvLIUlPbCufaKnT416TuTbdVrru4LzW8o/wBzm2ad91H6N4NZsRGjaqbk+YAJ+ulZaOISzta7RaqyUxwuc3VS4f0mxDS5gRyy1kw4VcuS9lB0uWIsSb7ntW+flB7JcDGiwNrLDFQMdFjeTc53VdMDYSSYk8lVfKVRCxzObrGijU2UjU9NapFGZXuc4YGhXGr5tjWtONxVo8C8ekn7IxGUPkOYqtswyDUsCRp5ipHJjnPFndU53/woPKTWtN29YG1v8pgIIWwkztIEtIgDtESyrnsNBqC46Da+tW01NE6OQFwPfw71VU1MrZYyGkd3HuWmCCRRCSWRUWVyI1aDmtIEuCcu6JsT121HVTU4iY57y3Cd5zSpnMr2sYHYhuBsk3BmEoVpkOeNp3kC5UjjBtew2Fth8bnrXM1A+SQFtrO4aD/a6irmRxlrgbjjqf8ASgnwUZh50EpkQEBroUK5tFNm3Unr5is8tEGtLo3Yra9y0RVhLg2RuG+iiwWEDh2dskca5pHsTYdLAasT0FVUtMZ3WBsBqVZU1IgaDa5OgV1eDhzAY5DkmYoGdCpVgC1ivmASK0Hk+5aWOu05X4LOK+wIe2zhnZa4fhccgmCYhC8OYv4SEAQkN+0Ohy21tex0rroy5LQ8YhuUHlGwDiw4TvUGJwSCBJ45C6M+Q3jKEGxI0bWxA+oqqaiDIzIx4cBkVZFWF8gje2xOYVr0bmVWk8SJKUIhkcXVHOxI/T611ya5jZTi1tldRyi17oxh032W2KwGKmxCRYiS7KhsxyhctwWc5AA2wG2nzNXTMqJ5BFIADrccFTC+ngjMsZJGljxVdcFC8Us0M+eOKNnYmMqWCi4Kg+0psbH4Vx0c0khkgNtV3t7hbGwi+i1nSTDsiRuFeWNHMgQFkVywAVmuFOhubX7WqA11IGkWJdv4IXNqy4G4Dd3FbHhCxtOJJcsWHKq8pBYszBSoAuWdjmA7knzrp3JzzK7E4W1JUDlBojbhabnID/KuYrDXwcSRPnEuKXLoVPsnRlPskEVeIAKRzYyHXIsfMKh05NU18gw2GfoVW9WRsswhlMjwhs45ZCnJo4Rz7RU3HxBrO/k212tddw3K9vKOjnNs071yga8temlESiJREoiURKIlESiJRFzeOcYXDJckF29hTt2uT0UdTWulpXTu7t6zVVS2Bt9+5VuFYb8RaxLQBs9yLHFSjQyuDtGu0aHYC+5r1Z5DcUsGv0/N68uFgsamfT6r2EMWUWH6969alpmU8eBvmeK8iqqXVEmJ3kOCkrSs6VKLFESiJREoizRFiiJUIlSizRFioRKlEoiURKIlESihKKVU4pgEnjZHW4I2/wBbHse9YqyDnG4mZOGnx4FbKOfm3YXZtOvyvDYrixws/wC1uX0Eht//AEJskv8A6y2yv72h3FeY+NtbDiH6h+WXpse6jlwn9J/L+K9VHIGAZTcEAg9wdq8BwINivcaQRcLaoUpREoiURKIlESiJREoiURKIlEU2ExBjdXG6sD+lWRvLHh43LiRgewtO9dHi/FUkEhWXGMXDWgDBEBboXUjwD4E2717hrondbnCO6wv9F4gopGnDgB781Q4ZizBIjoBdOnS1rEfC2leJFK6KQPG5ezLEJIyw710ZMTgg/MC4gG+blIq2zXvoxNgL/CvSJo5H86XEHW3evPAq42c0GgjS63j48GOIzc2ESyJIrR5S6kIisD0IOXprV/SUbnEAkA7+9UdHSBoJAJG7uVNMcnPWTmYshEI5rtd2JINlQtZFIGt7XsNKrfUxl7P6py35W+isZTSBjv6Yz3ZqT1nHKuJEyvGJpY5EVAHKiMiwOoFza5sbAsd7UFVTudI0mwdbNNmna2NwzLb5LAxsEkMazrKrQ5xGUAYlHINmF7A+FethVQkp3x8w91g3Q8VaY52Sc8xoJdqFLJxeJ5FvE4hOGMEiEi4BNxYg6kA69KvNdCzAGZgXB424qgUMz8RfrqOF1UxuLjETQYcSESMpllkAWyocwVVBuSSBc7Wv8Ko52ngic2I4i5XiKeaVrpRYNU3BeJ8nmKS4WRQC6WzIRexGbQ7mqKGpEDji0KurqYzNGHULKcRQYiBy+JmEbl2eVrAeFlASPNq2u+mhNbn1kYLf6hOfAWWJlJIQ7qAZd6pYTFhYsWCrXmjnVFFr3lZit9bDQi+tUwVMTal7ycje3qr5aaR1OxgGYspcRjFOGEIDFufzL6WChSN73vc9qojmYKV8ZOZN/orpIXmpbJuA+VpgeTc8/mZbacsAkm/Y+VZ6dsLnWlNgrp3StbeIAlXo+OA4hXMRECQmBYywLsh9pmtoDoLC/Q666em7lCNj2BmbW5XXmt5PkexxebOOaibF4eOHExRLM3MgeNXYKLEiyra+u9y2g0pDJSQ4sLj1vZTLHVTYcTRZp9VJi+IwuYZGSUyoiRlVyhWCEkEsTcbnYE1wZ6eVjDISC3dxXYgqInvEYBDt/BbycUilfFLKsgimlSRGAGZWRUANr6gldvLzq2Wthe5zCeq4a96rjo5mNa8DrNJyWnriNI4khSS8eIWTM9hnAUgkgHw72A1Ol6htTBBCWRuuRY+OeaOpp55Q6UWBy8Mk4xxNHEhWXGOXDZYcwRFLdC6kXQX2sSR3q11dG4F3OEd1hdVtopAQ3AD35rkgV4C91KhEoiURKIqvrGP3voftWrY5uC8jp6g7RPWMfvfQ/amxzcE6eoO0T1jH730P2psc3BOnqDtE9Yx+99D9qbHNwTp6g7RPWMfvfQ/amxzcE6eoO0VLiMWFntzbEi2tjew6XttvV8LKqH9Col5W5Ml/U9XouJRLbKwAFtLECw6aW0rhkNQx2IX9bLp/LPJz24S8el1PJ6RC1hFhj5nnfyf+dem2d4/6z/IrzXVlEf8AuH8VTk4qG3TDj4PiR/CYVbtknZn1Ve0UR/7h6KIY4f8Al/3mK/nNTbJf2H1Tn6HtR6Lf1l2dR8Hn/wDs5qNsm/YfVTz9B2o9FTxOImb2MYU/6S3/AHCm1y/sPqp2ig7UeiiWTEdeIN/cj7VyaqX9h9VIqaDtR6KQSzdeIP8A3S/auTUzbmH1K6FVyf2o9As8yT9/l+Ua/wCCuDUVH7Pc/K6FXyb2vsPhZzN1x8/9lP8ALrk1FT+z3d8rvbOTO19h8Jdv3/Efon+XTaKr9nu75TbeTO09h8LGv7/iP0T/AC6c/Vfs93fKbbyZ2vsPhPF+/wCI/RP8unPVP7Pd3yp27k3tfYfCx4/3+b+yv+CnPVH7Pd3yo27k7tf/AMj4WQz/AL/L/YX/AA052f8AYf5H5TbuTu0H8R8LIll/f3/ul+1Ocm/af5H5Tb+T+0H8R8LP4iX9+P8AcipEkv7XfyPym30HaN/iPhZ/FTfvv/w//tTzsv7XfyKjb6DtG/xCfjZv3xfnAf8AFU87L+138lG3UHaN/itHxuJ6YyP+4b/FTnZN7XfyUbdQ7pG/xWq4nEH2satv+GH7moL37mu/kVI5Qot8jf4hXsNilX2p3kPdtPoqgVjlbUP3W8z97rXHytyaz+8Hy+FT4xhsPiShdyCl7EDe9rg3XbSppxUwAhrdVE/KnJsxBMmivYfEwxqFQhVGwsdPpVD6ad7sThmrmct8nsGFr8lJ6xj976H7Vzsc3Bd9PUHaJ6xj976H7U2ObgnT1B2iesY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esI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89Xvr8vSiJREoiURKIlESiJREoiURKIvQ8N4XBkw/OErNiXZVKEARgMEBsQc5za27V0ALC+9b4oYsDcdyXaW3KvxrhkcUUJQsXZpkcm1iYny+EDYb71BAAuO9cVEDY2tw6m/spcX6PKizftgZIFUyJkIsWIFla/itfU2FSWgXz0XT6QNaTizbqFJwzhcGTDmbmM2JdlQoQBGAwQEgg5zmN7dqADK+9TDDFhbjvd2Qtu3IvCIjDP/AOLAGN1kDFsr5TePLdUtre/amEWKnmGGN3Fvf38FpwDhEbth2mkCiWXKkeQtnysobMQfCCWA679qlrRldc09O04XPOpyHHNTcQ9GSqSS5wujyKhAAyZyAobNfNYXAt5XvQssLrqWjAaX3tvt3fKp8N4GJFjLShGmZkiXIWzFbA5iD4Bcgdd+1QG3VUVMHtBJsTp5LUcCOazOBbDfiD4b2Fr5d9T51BbbXhdSaQh1id11a4/wOONsS0L+CHl3UqbgyEC1ydepv52qXgC9ty6qKZoc7Achb4VvEcAijhCSyBH54XmCMsWzxIwFr6AZtf4V0WgDNXGlYGYXGxva/kq0norlKq86h2Ml1yMcqwlhI1xvYLcDc3qMG5VmhtYF2eftqudjOFZTCYn5iTaIxXIbhspBBJtY9b9a5tpbeqJKexbgNw7T6LuYT0bjeOaKORZJRNHGWKFeWRnz2ufEvhPn4fOuwwG4C1tpGFpa03NwPDW/0XG4vwpcO0d3zI4uQLB1ANmBGZgDbUG/WuXNwrLPA2JwzuD6rpwcHw8oiYCSO6yyNHmDs0ca3DL4RYsbjXsSKnCDZaBBE8A2I1Nu4fK2wfBsNKEkUSqkkc5CFgcrwgG+awzKQe29A1pzCltPC+zhexBy8FSxXD4ThOdGCHVkVgJBJo4Ju4Cgxm4sB8aggYbhUvijMONuotvv68FQ4bErJiCRcrDmXyPMiF/0JHzqANVTC0EOvwXQ9EuFR4lpkkNrREo1yArllCk23FzbXvUsbfJXUcLZS4O4ZeKvcL9GlbDq0qnnPOiBSxXKhLLroRqysL2Ps101mWauipAY7uGd/bP4VD/ZpytxJGWMXOWPxZil7HXLlB8r61yWFVGjNjmL2vbuUi+irMzKs0JdHRJFuwyM5y2uVs1jfUe6RU4DpdNiJNg4XFgVWbgBC3aRVZnZIkKsGlKmx0t4NTbxWqMJXBpbDM6mw7/jzVyX0OlH9YgAD5mYOgBjF2HiW7C17MAQbGp5sqw0Dhv492i1Po6iwzSNOnhSKSNgGswkLDUFLg3Ugee+lRgsLkoaRrWOcXbgR5qPE+jXLZw+IiCxgGRvEcme2QWC3Ja97DYA3oWW3qHUeEnE4Za/ZcniGDaGRo3tdbag3BBAII8iCD865IsbLLLGY3lpUvFMOqcrKLZoY2Ou5a9zUkWXczA21uAXo+B8GgeHDM6REyu6uzztG1gwAyKDZjY7W3t3rtrQQFtgp43MYSBnfU23qg/otJkeS9gudgjK1yiMQbsBkVtD4Sb6VzgKr2F1i78t4qXiHo0Oe6xukYaRkgjYsTIUtcXsQupAux1JqXMsbKZaMYyGm19Bx/O9VOB8KWaDEk5Q8fKyM75FXMxDXJ01AtrUNFwVVBCHsffUW7t6t4n0cUQwHPGpyzPNMHLpZZFVLZb3OoFgN/hU4MlY6kGBuY3knXS3yq/+zRAztNFkzIFN2/ah1zJl8OlxffaxvTAdVzsZAxFwt9eCzP6NkmbJIl45OXyyWJzFsqqGyhWJ/hqbVGDWyl1HcuwnQ2t55C6J6LszWjmiezMjnxAI6KzFTdddFazDTwmpwHiudjubNcDu87X+y3T0cQRySPOmXlJJG4DWN3yG4yZtCLfEjzoGZE3XYpG4SS7cCD5n4VfiHo1LDDzWI0yZ1ysMuf2bMRlfpfKTa9QWkC6rko3MZiPd7/VUuGYdXE2YXywll12IZBfz0JqBvVMTA4OvuH3Csei+EjmxUUcoujFswBI0Csdxr0qWi5XVLG18zWu0K62D9GVAxhl15SkQm9sxsrBtNwFZD28dSGa3WuOkaA8u3ael7+ij4hgoFklwseHd5I1P7YSEMWUXYlScuTfQa2qCBewC5kjiDjE1puBqvMVwvOSpRKIlESiJREoiURKIlESiJREoiVCJREoiURKIlESiJREoiURKIlSi6OA43PChSOSy3JGgOUkWJUkEqSOotUhxGi0R1MkbcLTkqsuKdkRGa6pmyjtnN213Nz3qL5WVbpHOAaTp91cm49iHQxtJdWUK3hW7BbZczWuxFtCTXRcSLKx1VK5uEnJYwHG54FyRvZbkjQHKToSpIJU26i1QHEDJI6mSNuFpWnreXlmMMApGUkIoZlvexcDMRfuaYjayjaJMOG/ys4DjM0K5Y3sA2YXVWynqVLA5SetqkOI0Ux1MkYs0pJxiZkKMwINxcopYBiSwDZcwBJOgNtaYzayGpkLcJKxguMTQrkjewuSNAcpIsSpIJQkdRaoDiMgojqJGNwtOS2HG5xHy+Z4MhjtlW+Q/lzWuR210piNrKRVS4cN8tFu3pBiCxbOLsoVvAniC2IzDLZiCBYnXSpxlSauUm9+5SD0mxVyebclgxuiHxABQ2q6EADWnOOXQrJhvVX1vNmRuY2aMsUbS4zkluniuSb3vvXOIqvn5Lg3zCjxnEJJWVnbVRZQAFCi9/CFAC666UJJOaiSZ8hu46K5J6SYk/wBbbxK9wqqSy7MSFuT5neui9ysdVzHeqmK4g8hUtl8OwCKoGt/ZUAG57ioLidVXJM95BO5WpvSLEMyuXAdSCGWNFOgygXVQSLG1jpapxuKsdWSuIN8wtJuOzs4cvqEZAAqgKre0AoFhfva9QXG91DqqUuxXWmJ4vLInLZhkuCQqKuYrsWygZredC4nJcvqHubhOirYfElA4FrOuRvhmVtPO6iouuGPLb235KTB454hIEt+0TI2nS4OnY3A1pcjRTHK5l8O9dF/SrEFy5Kli0bar1ivl+WpJ7kmusZV+2y3xeHt/tVhxuXuNITDt+Q/z13qMRXG0vJv3W9VPN6SSuGDJCc5UyfsheQobguR7R7/E96nESujVvIsQM9ctbLWb0ime+fIxLFlYoC0ZNr5D+XYfpQuKg1ch1tx8PBZm9IpWJbLEGZXVmWMAtnFmJPf6UxFDVvJvYb/dRpx2QIYyI2UxrHZkvohYqf8AmBY61GIkWUCqfbDlpZZHHpeZJIwjbmhQ6MgKtkAC+E9Rbf40xFBVPxF2Weo3KhjcU0rtI5uzHU7eQAA2AFhbyqCb5qmR5e4udqs4vFGTJcAZEVBbqFvY/HWhN1Mkhfa+4WV/B+kEkaRoEiYRksjPGGKEm5IJ87foKkOKuZVOY0NAGWlwsPx6Voyj5H9qzugLLmJLWJ21JPlfSmIoap+HCbH6qT/aWe7N+zLFmZWKAmNmtmKE+zew+YvU4yuttk1y+PBc+DGskcsYtllyZ7jXwG62PTWub5WVDZHBjmjerWG47KiIgyFEWRcjKCGWRgzBgd/EAR2tU4jaysbUvaAMrC/v/pYxPG5ZNGy2zq4AUAKUGVQANlA6ULiUfUvcLHjdWJ/SSV1yssXtM4bljMrsblgejdj0sKYiV26skIsQFhvSWa4IEa6sSFjCh2dSrM1t2sx18zU4yo2yS9xb07rKKHjsioEKxsgj5eVkBBXNnF+5Da3qMRtZQ2qeBbLS33WuO41JKgSQIT4QZMgzkLtdvkNt7a0LiVzJUve3C63jvVTC4oxhwADnQob9ASDp56VANlWx5bfvyW3Dsa0EiyJbMt7XFxqCDp8DQGxSOQxuDgrnr+bIELAqIWhFx+RyL/PQC/YCpxG1ldtUlsN91lMPSea20RfLk5xjBkK2tYsd9NL70xlTtknde1r2zXErlZFiiJREoiURKIlESiJREoiURKIlEX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_tradnl" altLang="pt-BR" sz="1350"/>
          </a:p>
        </p:txBody>
      </p:sp>
      <p:sp>
        <p:nvSpPr>
          <p:cNvPr id="5127" name="AutoShape 4" descr="data:image/jpeg;base64,/9j/4AAQSkZJRgABAQAAAQABAAD/2wCEAAkGBxQSEhUUEhQWFhUXGBkaGBUYFyEaHxcdGB0YHxohHxwZHCggGR4lHRwaIzEhJSkrLi4uGB80ODMsNygtLisBCgoKDg0OGxAQGywkICQ0LC40Lyw3NywsNDQvLCwsLCw0NCw0LCwwLCwsLCwsLCwsLCw0LCwsLCwsLCwsLCwsLP/AABEIAF0CGwMBEQACEQEDEQH/xAAaAAEAAgMBAAAAAAAAAAAAAAAAAwQBAgUG/8QARhAAAgECBAQCCAMEBwYHAQAAAQIDABEEEiExBRNBUSJhBhUyUnGBodEUQpEjVLHBM0OSk9LT8BYkYnKCslNjc4OjwuE0/8QAGwEBAAMBAQEBAAAAAAAAAAAAAAEDBAIFBgf/xAA6EQABAwIDAwsDAwQDAAMAAAABAAIDBBESITEUQVEFExUiU2FxgZGh0bHB8DJSkiNC4fEGQ7IWNKL/2gAMAwEAAhEDEQA/ALlfFL7JKIlESiKDGYkRgEi9zatFPAZnEA2ssPKFeyii514JF7ZKn64X3D+orX0af3BeH/8AK6b9jvb5V/DyZ1DWtcXtWCaPm3ll9F9JTzCeJsrRk4XUlVq5KIlESiJUItJJVXVmVfiQP4121j3aAlcue1upAXPf0hww/rkIG5XxAfEqLCtAopznhKoNZADbEFewuJSRQ0bBlPUf60NZ3scw4XCxV7HteLtzUtcrpKIlESiJREoiURKIlESiJREoiURKIlESiJREoiURKIlESiJREoiURKIlESiJREoiURKIlESiJREoiURKIlESiJREoiURKIlESiJREoiURKIlESiJREqESiJREqbHglwqPF0LKoAuSwsB8DXoUHVc4uyFl8//AMjjdLShjBclwUOI9HpkjDkA91G6/ero+U4XyFmfjuXy03IFQyEPBBO8D8z7/a6ucO/ok+FY6wEzvy3/AGC+65Lyo4gdbBWKy2K33CVCJREoiw63BB2Itp51INjdCLiy4XoP6PwlxzoxM/PKHProGA07aa17E9U90zGt/SbZDfdeTFTtbC9zv1C+Z7l7z02kjV8Pg44USMYnDM1gADZsxFrWIyjrW/nwJ+YAyAusAhJg54nMmy8X6LwBYA4FuazS27CQ3UeVlsK8XlCXHOe7JezQx4IR35/nkutWFbEoiURKIlESiJREoiURKIlESiJREoiURKIlESiJREoiURdLDphBlEs0hcgFhHGSsd9gzEWJ7ga16MdNTBgdJJrwXnyVFSXlsbNOP4FPjeB8vECLmDIYzLzD0QXzEgdrfUV0/k1wlawHI71DOUWmIvIzG5UcVBHy45YmZkdivjXIwYDNYjzXX5GqJ6VrGY43Yhe3mroKlzn4JG2NrrbhuA5udmcRxxrmkkbZAP8AX0rmlpXTusMgNSuqmpEDbnMnQLfEw4blNJDiCcpUZJI2jLZiAMoYAnU7Wq+SijwkxyAkblRHWSYgJGWB3qhavPsbXXoXF7LFESltyXFrrNqWKi4WKKVkqRuLfGhBGoUAg6JSxU3CWpY6JcWulEBuujBgYuRz5ZGUczlhVTOSbXHX4/pW6CkZJEZXvsB3LFPVvZKImtuT3rTH4FUijmjkzxuxQXUqQwBNiD5Kf0rmakDY+cjdib6KYqsuk5uRuE+qoViWxZNSQRqgIOi2hjzMBcKCbZjsPM10xuIgaX3rl7sIJ4Ky2EXkSzLIHEcqRjKNHzsq5gT0F/pW00NmPcXDq8NFjFbd7G4f1cVUym17ad6wWNr2yW24vZbzqq5AHVmdSxVdSliB4uxN9B5HtVzoC2Nr7g33bwqmTB0jmWItv3KOqVcskUII1QEHRKDNCbK0+EAw/Oub80R5bdxe9/5VqbTXp3S30Nrenysrqm07Yra7/X4VUjrbTvWWxtey03F7XWKhSlESiJREoiURKIlFK4kOFMsxQMBdjqTbr9a92WdsEIeRfLcvzyWGaq5RkibIWgHifYL0mI4emFiDKMz39ptdwenQV5XJ8j+U6sQPOFptpwv9V7szW0FM57LuLQTmb3Px4LjRY91bNe/cECx+VfoNT/x2ikgMbG4TbIgm6+Pg5eq2zBz3YhfMWH29l2MXwFJYw6fs2sT2B1O46fGvzdnKckFQ6N/WF7d6+yqqAVMYLXFruIJ9wvO8MUrNlJvYEaG46V7VWQ6mxAcF5XIBlZyg6J772B33G5dqvEX3CURKIlET0P4ocLicQcoYcwGx3AdEJsehuGr046nmebeBfKx8ivOkp+exsvbO/qo/TDifMxCSi4BlYi/QJDKR/CrqSQTVT37rfCpqYzFStZvv8rGEiCRoo2VVH6ACvJkdieTxJXqsGFoHcFLXC6SiKtjMckeUG7OxskaAs7nsqjU/wq+CnkmNmBUzVDIRdxVscEx5TmSLhsHH3xMt2+apoP7V69ZnJLbddx8l5b+VXX6jfVc986mw4hwyU9s7xj+14hUnkyDc4qG8oz72o/EGjAaeMoh2mRllhP8A7kZIX/qArHNyZKwXbn9Vrh5Sjfk7JXVYEAggg7Ea3rziCDYr0AQRcLNQiURKIlESiJREoiURKIlESiJREoiURdXhXCywMsivyUFzlUsz9lRQLsSe1b6OjdK7E7Jo91hrKxsTcLTd30T8VMcQcRiF5IdSgjkViqxKD4LKLsfEbkDduwFbJJ5DUNP6WjIX0P8AtZI4IxTuF8TjmbaqnxSdGMaxsnLQsVjjWQ+Iixd3lUfl8IA7nfpxWmNkIZFa187G67oxI6bHLe9l0OG4czYTEwprITG4X31RlLDz228655PN4pI2/qK6rxhljkdoqkHDH9uRGWNWXOzDLYEgHf49KxxUkrjctIA18N61y1UbRYOBJ0+y70L4g4x4XX/drlRFkAQRhdGzWvc73v5V7Dnv2gQhgwf4XkNYzmDMXddcmbiLrg8I0LBSzz2kCKWKIxy2LAgBhlJNr2quZ4pqe7AMjYe67iaaich5Ol/ouri85nxZhA/EfhoGi0BIL5xIyg6FgACAetacLceMAYsNx45qi7ubDCeriI+izeUQYXne2cYgJIAZhlb2gANbeWwFVs5wwB0oscTf/QXbhGJyIjcYXf8AkqLCymfHSI5UJE0xijCC2ddAWtrIfaa196kyNdVcyWiwz77/AIUEbm03PAm5y8vwKlNxEmFRIuIxDJLExllhWIAZhnXcHxC4C5d7VxLJGWOMnWsb6W8l1FG8PAZ1bjjfzVuSQJiRKzSt+IjcR+Bc+HCmwypbKQpfQkG/W9S94EjJSLtOQyzH57I1hMbogesMznkVBLh5cPHMMOxedcQFmmyhnRHQyZgCCAWZlB00zHtXJY6FskgAL/Dd4KQ9szmMNwz7qt6QSMRhTILTOkhfSxZUKBGIGxNz01+VZKxuOBkrxZ32WukIbO6Jhu1WcLKy4G6wrMTiALOpYL4Pasuvl86soyG0jyW4s9PRVVbcVW0A2y19VYxBzJgnkQRMMTkSJQVVswYlsp1zABhc9C3etGIvga4Nw2cMuOdv8rPhDJnNLsVwc+GV0ws7TY6RHy5InmMUQUKGddBmO7E+I6m36V0ZGuquZLRYZ991Ajc2m50E3OXkocDiMU2FxbYi7MsDkMyBcjkG4WyiwHbXYa1FPJJK9/ONyGmXspnjjiYzm3ZnXNbNZ/wkwZ1RZIohAygKGI1ZSBd8w3uTVV+diY5gsARcW8slZbmpHtebkg2N1pigGjxYbRfx8QPkvNA/hV8jW2lG7qqqNxvGdTY/dXsXijHiJYmGImjIyrh44FCKuUWKuzDMeua+5I0tVjywP5s/ptpb7qtgc5nOb76k/ZQ8EcmXhgYDXDz5hpYn9n20Px86qiay0Vhln9CrJHOJlxHh9QufwbGzTRyzjKZ1iXkosYyxBm8RVAPEVXvfbzrmOYPkk6ouy9l3JCWMZ1jZ9rrPE5nbCRviCTLzskbMArSKVJYEAC4Fib26VlkxTUrpJRYg5blojww1IjiNwRnvWeFh1w08mH/pwyKGChjGjEZmUEEE2v0O1c8n2bFJIBdwXVfd0jIybNKvuGkw+F/EX8WLQMzAKXGVgC1gPhetsRMtPeYWuR3bwsUoEU9ojewPfuKjx2NZfxUbjETgh8qCBY0hy3yFWZhooA8Wt9/KrZCwudG7MW0A+64jDw1r25G+pOvkvNrtrvXzC+kSiJREoiURKIlESiLly8KYsWDgXJOx01+Nes3lCMNDS0+q+Uqv+NPlqHTNltc300910BjnjRUnIkS9r2NxcH9ayxxsdIZaYFrhY68D4LVOx1JABVvDgere3Hj8rZsFDGolaRWTcLc+Lyr0pP8AklfUtNMGYToSNfj0XlDkjk+ltVF12jMXzHEW3nuzUOKnlnRQHCIdcoB1uTub615zW09NM4lpLuN+5erJRz1sDTFLha4X0zPv9FXwPDjG2YsDoRYDvVlTWtljwAWUck8gmhmMpffK2ll0K85fRJREoiURc3Dm2LlHvRRN+hkB/lWp4vTtPeR9FnabTuHEBVfSicKIgfzM6j4tG6j/ALq1cmavPcs3KOjB3rutvXlheksUUKtPLIzpBh05mIl9hNgoG7ufyovfroK20dI6d3cslXVNgb3roYaZcEzwYDLiccdMTj5BdISfyqPLpGNBpmNfSRxtYMEYXzskhecchWqcFRm5mIZsTN/4kxzW/wCVfZQeSirxAP7jdZzOf7Rb8/NF0OQtrZVt2sK6MER/tHouRPKP7j6rmYrgKEl4SYJD+ePTN5OvsyD/AIWBFZ5KVzc4j5HMH7jyWhlUHZSjzGRHyvMQmTDyMqoFdQWfDJ7EyDVpMOD7DrqWh2sLjtWCaBlU05WcPrwK9CKZ9M4Z3afzJegwuIWRFdCGVhcEda+fexzHFrtQvdY8PaHN0KlrhdJREoiURKIlESiJREoiURKIlESiKcY6YABZ5lAFgqyMoHyBrXHXTxtDWuyHcPhZX0UD3YnNz81FPK7lTJJI5UELnctbNa9r/AfpXM1XNK3C83Hl9l1FSxROxMFisVmWhbRyFSCpKkbEGxHzFdNe5hxNNiuXsa8WcLhMXK8tubJJIFNwruSoI2OXYkdzqK0yV08jcLnZeizx0UMbsTW5rOIxEjpy2llMexTmMFI7EA6jy2oytna3CHZfnmpdRwOdiLc1G1zlBLZUBCrc5VvvZdgT3qkzPLObJy1/N6tELA/nAM9FPBicsjSOOazADxu2gG1iDdbXNrdzVzKt2MOk61hbgfUKl9I3AWx5XN+P1SfGs2QIiQokhlARmZnkK5c7O2pIXQfLXQVoqOUTIzCwW0Ot9DdUQcn4H4nm+7S2uShRiDmzNmuWzFiWudb5ib1hfM978bjnx0+i2shYxmADJb4jESSFTJLI+UhlDOSARqDlvYkdCdqufXTvbhLlSyigYbhqwszh2k5knMYZTJzGLW7BibqPIWoa2cuDi7MeCCigDS3DkUwkrRXMbupN7sGN2J3Ja92JPU1wKqYP5wOz/PJdmliLMBbkoyLszszO7WzO7FmIGwuegubDYXNczTyTG7zddQwRwizBZTR4qRRZJZUG9kkZRc+SnWuoqqaIYWOsPL7rmWlilOJ4uVoZGLiRpJHdfZZ3ZyvXw5icuoG3YVMlXNJbE7RRHSQx3wt1WIyVOYM2a+bMWJa565ib3qt8z3vxk58dPorGQsYzABlwW8+IkfNnmmbMpQ3kb2Ta4Avpe2vU1oPKFR+76LOKCnH9v1WryMzIzO5MduXdyRHYWuqk2U20uBeqzVzFobiyCtFLEHF2HMrU3ylS7kFs7Auxzte92ufEb661DqqZ2IF36tdEbSxNIIGmimlxcrJkM0uTbKJGAI7aG9vKu2V07G4Q7L881w+igc7EW5qOORlKlXdSilEsxHLU2uFANlvYbdq5FXMLdbTRdGliN+rrqsYVjHblsylRYEMbj571WJnh/OA5qwxMLMBGSTMzvnkd5HtYM7FsoO4W+ig6XtvYXruaqllFnuv+dy4ipoojdgUkGIdDdHZD3U2P0quKV8TsTDYruWJkrcLxcKOR3b25JH8Wc5pGN2tYEgm2g2Gwq6StnkBa52R8FVHRwxkOa3MKTFYmSRcjyysnVDI2UjsRfUeR0roV1QG4cSjYYMWLCoqxrUlESiJREoiURKIlESiLn8cPgH/N/I16XJou91uC+d/5QCaLzC4efzr2MB4L89OK1s8l6Th39Enwr5+t/wDsP8fsv1bksWoogf2hWKyrclEUWJxKRjNI6oO7EAfWu2RvebNBPhmuXyNYLuNvFRYbiUMhtHLG57K4J/QGu3wSsF3NI8QuWzRuNmuB81aqlWKlJARiBL+XlFWPazAj+LVoD7w83vuPoVSW2lx7rH6hea9LcaJeS2HvLy3LExqzKLWPtKMvTvXqcnU72B2MWuF5nKE7HFuA3sV6zB4pZUWRDdWFwf8AXUV40kbo3FrtQvXjkbI0ObvWnEcaIYy5BY6BUG7sxsqjzJruCF0zwwLieYRMLyt4I5YM2Fif/fZgGx2JXX8MhF0gjPRrH5anqLfVRRBgEbPzvXzEspe4yPXW4fgY4I1jiUKijQD+J7k962sYGiwWF7y83KsV2uUoiURc7jfCxOg1KyKQ0ci6MjDYg9DWOpgJPOR/qHuOHwtdNOAObk/SfY8fleGwHF2w2KeKdQgc3a2ihz+dR+VH3I6EntXlVdOKiPnGfqH5bxC9WlnNPJzb9D+X8CvZV4C9xKIlESiJREoiURKIlESiJREoiURKIlESiLr4ZIUwjTSRGRhKqAcwoPFbci+2vSvTpYYDA6WQXt3rzqmaYTtjjNrrGJgikwzTxoYmjZVdM5cWcgAhiAdz/GodBDLC6SEEYdQc0bPNFKI5SDi0IyUD8GnCcwxMEte9th3tvasxpJgzHhNlpFXCXYMWamkwaZMLZHZpRMWCas5jIsFzEKu+9bI6SJ8LHG4JO7PisklVK2Z7RawG/Lgtl4PJJCZkhZSZcixKc+VQCCSxHiOYEG1hc26VL6Fr2OfGCLbjv+6hlaWPayQg33jcqU2H0gyJITIpOY2yubiwjAN231Pw71lkpg2NhAOI5WstMdQTI4EjCN91vi+EzRZeZGRnNlGhJO9rDrbpXElJNGAXN1XcdXC++F2i3m4JiE9qJtie+2pvbbSpdRTj+0qG1sDv7gueDWZaV10WGPCLM8JldpuWBzCg9lmuSAeinp1r06eCDZjLICbHivNqJptoEUZtccFu2FhkijmRDGOdHFJHnLDxsoBDGx6gfPyqRTQys5yIEAHMFcmpmicY5CCSLghVZeHO+JnigQkRyFQB0AA3JPe9VVFIefMcI0t9FdBVjmBJKdb/AFUcvC5lIDRsCWyjTdrXsO+gJ07VnNLMDYtKvbVQuFw4LLcJmCM5iYIt8zEWtl3+QsdfKmyTBpcWmwUbXCXBuIXKzhOETSrnSMle/e29r7/KkdLLI3E1uSSVUUbsLnZqJ4QIc+R83MCFtAii2oNzmLX6AV22AGFzze4PkuXTkTNYLWI81YPA8QFDcp7G1tNddtNx86jY57YsJU7ZBitiChh4bM1ssbG7FdB1W+YeVrG/wrkUsx0aV0aqEauClTguILFBE2ZbXHa+2u1dCjnLsOErk1kAbixBQ4Xh0sjMiISy+0Nstu5OgrhlPK9xY1uYXb6iJjQ5xyKy/DZQ7IY2zKMzC2w7/DzoaaUOwYTdBUxFuPELLabhM6hS0TDMQFuNydhbe9S6lmaAS05qG1ULiQHDJTcb4S0EhUK+S6qjtbxsVuQLbka/pV1XROhIw3I+/BU0ta2YHFYFRYvhE0S55I2Ve56X722+dUyUs0bcTm5K2Oqhkdha7NUazrQlESiJREoiURKIlESiJREqUSoRKIocHHPi5TBg1BZf6Wdv6OD429t/+AfO1epScnmTrSZD6rzauvbH1WZlZnwnD4XMccR4pixo80zfsY26jTw6e4gY9yK9d0kVO0NHkBqV5TWS1Di4+ZOgUbcJeTWbC8Pce4kLYdl7ZJUYsvzBq+NsjxdzbeKokdGw2a664I4ycLOYplmWEjwGYhnXuM6aSpt4rA9xXm1vJod1mCx9l6NHyjbqvNx7pg8a2NclI+YoPhSQHlJb80oBBmbqIwQo0LE7V1BA2msLXeeGv+B3lRPO6oub4WD88z3BeqHD8SSjNj8QHT2BHkjRLi1hGEy2tpY3r044nkXeQPBeZJNGMmC/eVxcfFNFISeWsj+zKFyQ4hvdlQG0Ex6SLZG6gb1nqqNkg63rvWilrHxnq+ir8B4lI4/HyoMyPysDB0fEMPE5v7Sxqbk7fMVXT0rKdptmeKsnqX1BAOQXquD8P5Mdic0jEvLId5HbVmPzr0omYRc6lebK/EctArtWqpKIlESiJRFwvSr0dTFp0Ei+y38j5GsU8Lmu52PXeOP+Vtgma4c1JpuPD/C8/wAG41ykaHE3WSKwAIJLg6KBb2j0030rwamjMjw+IZO9uPgvcp6sMYWynMe/yulNNiRYuuGwikXUYzECJ2Hfli7L8wKvZyS23Wd6Kl/Kpv1WqxEuKylxDFiYx7UmCnWfL8U0c/IGuH8k5dR3qumcqi/Xb6LfBY2OZc0bBgDY9Cp7EHVT5GvLlhfEbPFl6ccrJBdhurFVKxKIlESiJREoiURKIlESiJREoi7mFnjTAuZEEn7eOyZ8mvhANwCdL9q9iiwCkkLxcXz9l5FZiNUwMNjb5VVuKhuXGsSxQCVJJAHMjSFGBAJIFgCAbWN7DbW/La6GNuCNtgTnfhvXbqKWRxfI65tlZdRIeTipMZLMhhJZjJnBLIQQkYXe40UKBuNNTW7DK6oEod1PHLRYsUTafmi3r+GeqrcHlGbhhYhT/vBKki6glbA9u1Q0sLYyzTEfupcHB0gdrhH2UOGw7TYR1jYXGLd2BkC+H9prckaXN65/qPZK1h61/hT1GOidIOrZXOGYyNG4ecyhRBOFI2TM0YU+Q+9dMkEccRk4kediuXsMj5RHwHpcKtwTADB4iFsQyEsWAkzBizFTdz117nvVLWzRT85Merfjl3FXPdFJDzcI6wHn3hb8K4c2GjxCyzR55MPL/WAtMwXV977nc+9atFNFO2ZzpDkdFRUSwuha1gzGvcuNLhTGsOYi8kedVG4UWAJ7Xvp8DXhy0z42B7t69qGoZI4sbuXZXERJgU5kYlP4jwpzMljkbxXAJ2uLW616NMWCicXi4vu8V59SHmsaGGxt8qm/EDI0ESRrDCsyOVDF2dgRYszAWA3tbcDUWsatsjDRFE2wJF7q00klzLK65ANrK/PCMQuNgjdQ7YrOVLZeagy3XN8RqOtrHQmvQlcS6WNh65tb0CwRgBsUjxdovf1Kk0RMAhkRjHjLEKwIj/Zy+G4NtAfleojbJHC1rzncfVJHsklcWDKxVTAzAz8QZmvmTFjMWvcKzBBcnYDQCuY5HGuc0nK2nou5GNFG1wGd9fVXVQSDDTQxRyNHEi5nxBTlFd/B0vuW3Pyqxrg9jTGL24G1vFVuBY94kNr8Re/gqa4wGEyOUdfWIYlPYOjXy75hpe/WuHyANkLhYAt+oXTY7vYGnUH6FdDCYIx4/wDEvNHllkOWQyC7hvYjAvfQW0GmhPepwSuqRIHdTxyUY4m05jLev4Zri8TkBwaJmuGx8+ZQfbAE51A3GYA9rgVXUyObDIWn+5WUrGumYCL9VWuIy5sTgrtfJDAQL6KzNZjbobAC/aqppXhkGetr+yshiYXT5aXt7q26xzjFxBElb8WX5bS8sOABbUaNY65e9bnPaXPjH6sstCVja1wDHnTPPUBbQY1lnIdoo2iwkgCRvnKbFczk76XA8zUMJErGltsjvudyl4bzb3A3zG6w3rh4ZsvDZBexM2HPtaklkzG5NyT1NefFK99PMSc1vljY2eINC7WNVY+ILiJWQxM6iNs4ax5Vrhb3FiGJNutapy4TMlJ6mW/JZYQ0xPjA6+fjuVOPDHBx4h55Ffmo6izhmxEj+yQL38/+EdgKRslbK+SU9TPw7ke+N0bI4m9f3XFW9hffrXz3gvoAs1CJREoiURKIlESiJREoiURKIoYYGxLvFG4ijjGbE4k7QLvYE6GQjb3RqegPq0FDzn9R+n1/wvMrq3B/TZr9FvLxI4iNcJw9Ww3D1uC48MmK7m58So25Y+Jr16c1ScXNQi7vYeK82KnGHnZjZvufBdHh+ASFAqKABsANB8K1UtGIuu43cdSstVWGXqtFmjd8q1W5Yl530n9GfxckbZ8qqCGGutyNugNr6/CqJmOcOrr3q6F7Wnrady7PD8CkKBI1AA7VzT04iFzm46ldVFQZTbQDQKzWlZ1zfSXCPNhpY4wCzLoDsfLXa+165cLiy6YbG64PoTwufwyYoMOUpigjYAZFJJcgDqSfaOptvtWZkZL89B9VpkkAZYalewrWsiURKIlESiJRFHic2U5PatpWeq5zmjzWv5dX03N84Oc0/LLxXAocTiJHcnlSqSj4g2LRjosCG4QkG5lNz4vDaqKaBobduhz71oqZnF1najLLRenwHAYIdVjBY6tI/jdj3LNcmtoaAsReStsTwiMtzI7wyj2ZYjkYfNdx5G47is80BPWjNj7HxWiGoDerILt9/JUcShxMgWQpDxL+pxAGWPHAf1cqjRZPP5jqoxdSoaY5BYjUff8AytvWp3CSM3B0P2UeAxnMDBlMcsbZZYm9qNh0PcdQeor5+ppnQPwnTcV7tNUNnZiHmrVZloSiJREoiURKIlESiJREoiURYKje2tSizUItTGL3sL97a1NzayiwWSo7CimywYwdCAflS6WCyFG9qIsrBbxBf+rL/OuiHEXzt7Lm7QbXF1pyl18I1303qMR4qcI4KRyWdnYlma12JvoosoHYAdBpqe5ruWZ8tsZ0XEcLI74RqtSove2veq1Ys1CLGQWtYW7WqblLBYEYGwGmg02pcqLBZyC1rC3a1LqbLDxg7gH4i9SHEaKCAdVLPM7iNWY5I9UjAAUNYgtoLs1iRqTa+lqvNU8xCLcqG0zBKZd6i5Yvewv3tVGI6K+wWQg6AdhpUZlTkFnLbpbvpQ3GRUAg6LGQWtYW7WpcqbBYWIWsFFu1v5UuSVFgAslR22opQRje3zt/Opzsoyv3rAjF72F+9tf1qLnRLDVbVClKIlESiJREoiURKIlESiJRFUxUxJMaOEsueWZvZw8XV27sdQq/mbyvXoUNHzzsTv0j3WGtqxCMLf1FawwfiUSJEMeCQ5o4W9qZr3M05/MxOoU7afL05JnzP5in8zuC81kTYm8/P5DivRQxBRYV6lNSsp24W+Z3leXU1L53YneQ3Bb1pWdKIlESiJREoiURKIlESiJREoiURKIsBQCSALnc23+PeoRZqUSiKpxThqToUcfAjQqRsQRqCDqDWWophJ1m5OGh+x7lpp6kx9V2bTqPuO9eex8kpkQTW/FrZIsQdFxqDaGY7LMB7D7MQBpesD2tnaYpBZw/LjuW+NxgcJYzdp/LHvV7BYpZUDrex0IIsVI0KsOjA6EV87LE6Jxa7VfQRStkaHNU1VKxKIlESiJREoiURKIlESiJREoiURbwxFmCqLliAB5mumtLiGjUqHODQXHQLpjhcbc1YpS8sIYuvLIUlPbCufaKnT416TuTbdVrru4LzW8o/wBzm2ad91H6N4NZsRGjaqbk+YAJ+ulZaOISzta7RaqyUxwuc3VS4f0mxDS5gRyy1kw4VcuS9lB0uWIsSb7ntW+flB7JcDGiwNrLDFQMdFjeTc53VdMDYSSYk8lVfKVRCxzObrGijU2UjU9NapFGZXuc4YGhXGr5tjWtONxVo8C8ekn7IxGUPkOYqtswyDUsCRp5ipHJjnPFndU53/woPKTWtN29YG1v8pgIIWwkztIEtIgDtESyrnsNBqC46Da+tW01NE6OQFwPfw71VU1MrZYyGkd3HuWmCCRRCSWRUWVyI1aDmtIEuCcu6JsT121HVTU4iY57y3Cd5zSpnMr2sYHYhuBsk3BmEoVpkOeNp3kC5UjjBtew2Fth8bnrXM1A+SQFtrO4aD/a6irmRxlrgbjjqf8ASgnwUZh50EpkQEBroUK5tFNm3Unr5is8tEGtLo3Yra9y0RVhLg2RuG+iiwWEDh2dskca5pHsTYdLAasT0FVUtMZ3WBsBqVZU1IgaDa5OgV1eDhzAY5DkmYoGdCpVgC1ivmASK0Hk+5aWOu05X4LOK+wIe2zhnZa4fhccgmCYhC8OYv4SEAQkN+0Ohy21tex0rroy5LQ8YhuUHlGwDiw4TvUGJwSCBJ45C6M+Q3jKEGxI0bWxA+oqqaiDIzIx4cBkVZFWF8gje2xOYVr0bmVWk8SJKUIhkcXVHOxI/T611ya5jZTi1tldRyi17oxh032W2KwGKmxCRYiS7KhsxyhctwWc5AA2wG2nzNXTMqJ5BFIADrccFTC+ngjMsZJGljxVdcFC8Us0M+eOKNnYmMqWCi4Kg+0psbH4Vx0c0khkgNtV3t7hbGwi+i1nSTDsiRuFeWNHMgQFkVywAVmuFOhubX7WqA11IGkWJdv4IXNqy4G4Dd3FbHhCxtOJJcsWHKq8pBYszBSoAuWdjmA7knzrp3JzzK7E4W1JUDlBojbhabnID/KuYrDXwcSRPnEuKXLoVPsnRlPskEVeIAKRzYyHXIsfMKh05NU18gw2GfoVW9WRsswhlMjwhs45ZCnJo4Rz7RU3HxBrO/k212tddw3K9vKOjnNs071yga8temlESiJREoiURKIlESiJRFzeOcYXDJckF29hTt2uT0UdTWulpXTu7t6zVVS2Bt9+5VuFYb8RaxLQBs9yLHFSjQyuDtGu0aHYC+5r1Z5DcUsGv0/N68uFgsamfT6r2EMWUWH6969alpmU8eBvmeK8iqqXVEmJ3kOCkrSs6VKLFESiJREoizRFiiJUIlSizRFioRKlEoiURKIlESihKKVU4pgEnjZHW4I2/wBbHse9YqyDnG4mZOGnx4FbKOfm3YXZtOvyvDYrixws/wC1uX0Eht//AEJskv8A6y2yv72h3FeY+NtbDiH6h+WXpse6jlwn9J/L+K9VHIGAZTcEAg9wdq8BwINivcaQRcLaoUpREoiURKIlESiJREoiURKIlEU2ExBjdXG6sD+lWRvLHh43LiRgewtO9dHi/FUkEhWXGMXDWgDBEBboXUjwD4E2717hrondbnCO6wv9F4gopGnDgB781Q4ZizBIjoBdOnS1rEfC2leJFK6KQPG5ezLEJIyw710ZMTgg/MC4gG+blIq2zXvoxNgL/CvSJo5H86XEHW3evPAq42c0GgjS63j48GOIzc2ESyJIrR5S6kIisD0IOXprV/SUbnEAkA7+9UdHSBoJAJG7uVNMcnPWTmYshEI5rtd2JINlQtZFIGt7XsNKrfUxl7P6py35W+isZTSBjv6Yz3ZqT1nHKuJEyvGJpY5EVAHKiMiwOoFza5sbAsd7UFVTudI0mwdbNNmna2NwzLb5LAxsEkMazrKrQ5xGUAYlHINmF7A+FethVQkp3x8w91g3Q8VaY52Sc8xoJdqFLJxeJ5FvE4hOGMEiEi4BNxYg6kA69KvNdCzAGZgXB424qgUMz8RfrqOF1UxuLjETQYcSESMpllkAWyocwVVBuSSBc7Wv8Ko52ngic2I4i5XiKeaVrpRYNU3BeJ8nmKS4WRQC6WzIRexGbQ7mqKGpEDji0KurqYzNGHULKcRQYiBy+JmEbl2eVrAeFlASPNq2u+mhNbn1kYLf6hOfAWWJlJIQ7qAZd6pYTFhYsWCrXmjnVFFr3lZit9bDQi+tUwVMTal7ycje3qr5aaR1OxgGYspcRjFOGEIDFufzL6WChSN73vc9qojmYKV8ZOZN/orpIXmpbJuA+VpgeTc8/mZbacsAkm/Y+VZ6dsLnWlNgrp3StbeIAlXo+OA4hXMRECQmBYywLsh9pmtoDoLC/Q666em7lCNj2BmbW5XXmt5PkexxebOOaibF4eOHExRLM3MgeNXYKLEiyra+u9y2g0pDJSQ4sLj1vZTLHVTYcTRZp9VJi+IwuYZGSUyoiRlVyhWCEkEsTcbnYE1wZ6eVjDISC3dxXYgqInvEYBDt/BbycUilfFLKsgimlSRGAGZWRUANr6gldvLzq2Wthe5zCeq4a96rjo5mNa8DrNJyWnriNI4khSS8eIWTM9hnAUgkgHw72A1Ol6htTBBCWRuuRY+OeaOpp55Q6UWBy8Mk4xxNHEhWXGOXDZYcwRFLdC6kXQX2sSR3q11dG4F3OEd1hdVtopAQ3AD35rkgV4C91KhEoiURKIqvrGP3voftWrY5uC8jp6g7RPWMfvfQ/amxzcE6eoO0T1jH730P2psc3BOnqDtE9Yx+99D9qbHNwTp6g7RPWMfvfQ/amxzcE6eoO0VLiMWFntzbEi2tjew6XttvV8LKqH9Col5W5Ml/U9XouJRLbKwAFtLECw6aW0rhkNQx2IX9bLp/LPJz24S8el1PJ6RC1hFhj5nnfyf+dem2d4/6z/IrzXVlEf8AuH8VTk4qG3TDj4PiR/CYVbtknZn1Ve0UR/7h6KIY4f8Al/3mK/nNTbJf2H1Tn6HtR6Lf1l2dR8Hn/wDs5qNsm/YfVTz9B2o9FTxOImb2MYU/6S3/AHCm1y/sPqp2ig7UeiiWTEdeIN/cj7VyaqX9h9VIqaDtR6KQSzdeIP8A3S/auTUzbmH1K6FVyf2o9As8yT9/l+Ua/wCCuDUVH7Pc/K6FXyb2vsPhZzN1x8/9lP8ALrk1FT+z3d8rvbOTO19h8Jdv3/Efon+XTaKr9nu75TbeTO09h8LGv7/iP0T/AC6c/Vfs93fKbbyZ2vsPhPF+/wCI/RP8unPVP7Pd3yp27k3tfYfCx4/3+b+yv+CnPVH7Pd3yo27k7tf/AMj4WQz/AL/L/YX/AA052f8AYf5H5TbuTu0H8R8LIll/f3/ul+1Ocm/af5H5Tb+T+0H8R8LP4iX9+P8AcipEkv7XfyPym30HaN/iPhZ/FTfvv/w//tTzsv7XfyKjb6DtG/xCfjZv3xfnAf8AFU87L+138lG3UHaN/itHxuJ6YyP+4b/FTnZN7XfyUbdQ7pG/xWq4nEH2satv+GH7moL37mu/kVI5Qot8jf4hXsNilX2p3kPdtPoqgVjlbUP3W8z97rXHytyaz+8Hy+FT4xhsPiShdyCl7EDe9rg3XbSppxUwAhrdVE/KnJsxBMmivYfEwxqFQhVGwsdPpVD6ad7sThmrmct8nsGFr8lJ6xj976H7Vzsc3Bd9PUHaJ6xj976H7U2ObgnT1B2iesY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esI/e+h+1Njm4J09QdonrGP3voftTY5uCdPUHaJ6xj976H7U2ObgnT1B2iesY/e+h+1Njm4J09QdonrGP3voftTY5uCdPUHaJ6xj976H7U2ObgnT1B2iesY/e+h+1Njm4J09QdonrGP3voftTY5uCdPUHaJ6xj976H7U2ObgnT1B2iesY/e+h+1Njm4J09QdonrGP3voftTY5uCdPUHaJ6xj976H7U2ObgnT1B2iesY/e+h+1Njm4J09QdonrGP3voftTY5uCdPUHaJ6xj976H7U2ObgnT1B2i89Xvr8vSiJREoiURKIlESiJREoiURKIvQ8N4XBkw/OErNiXZVKEARgMEBsQc5za27V0ALC+9b4oYsDcdyXaW3KvxrhkcUUJQsXZpkcm1iYny+EDYb71BAAuO9cVEDY2tw6m/spcX6PKizftgZIFUyJkIsWIFla/itfU2FSWgXz0XT6QNaTizbqFJwzhcGTDmbmM2JdlQoQBGAwQEgg5zmN7dqADK+9TDDFhbjvd2Qtu3IvCIjDP/AOLAGN1kDFsr5TePLdUtre/amEWKnmGGN3Fvf38FpwDhEbth2mkCiWXKkeQtnysobMQfCCWA679qlrRldc09O04XPOpyHHNTcQ9GSqSS5wujyKhAAyZyAobNfNYXAt5XvQssLrqWjAaX3tvt3fKp8N4GJFjLShGmZkiXIWzFbA5iD4Bcgdd+1QG3VUVMHtBJsTp5LUcCOazOBbDfiD4b2Fr5d9T51BbbXhdSaQh1id11a4/wOONsS0L+CHl3UqbgyEC1ydepv52qXgC9ty6qKZoc7Achb4VvEcAijhCSyBH54XmCMsWzxIwFr6AZtf4V0WgDNXGlYGYXGxva/kq0norlKq86h2Ml1yMcqwlhI1xvYLcDc3qMG5VmhtYF2eftqudjOFZTCYn5iTaIxXIbhspBBJtY9b9a5tpbeqJKexbgNw7T6LuYT0bjeOaKORZJRNHGWKFeWRnz2ufEvhPn4fOuwwG4C1tpGFpa03NwPDW/0XG4vwpcO0d3zI4uQLB1ANmBGZgDbUG/WuXNwrLPA2JwzuD6rpwcHw8oiYCSO6yyNHmDs0ca3DL4RYsbjXsSKnCDZaBBE8A2I1Nu4fK2wfBsNKEkUSqkkc5CFgcrwgG+awzKQe29A1pzCltPC+zhexBy8FSxXD4ThOdGCHVkVgJBJo4Ju4Cgxm4sB8aggYbhUvijMONuotvv68FQ4bErJiCRcrDmXyPMiF/0JHzqANVTC0EOvwXQ9EuFR4lpkkNrREo1yArllCk23FzbXvUsbfJXUcLZS4O4ZeKvcL9GlbDq0qnnPOiBSxXKhLLroRqysL2Ps101mWauipAY7uGd/bP4VD/ZpytxJGWMXOWPxZil7HXLlB8r61yWFVGjNjmL2vbuUi+irMzKs0JdHRJFuwyM5y2uVs1jfUe6RU4DpdNiJNg4XFgVWbgBC3aRVZnZIkKsGlKmx0t4NTbxWqMJXBpbDM6mw7/jzVyX0OlH9YgAD5mYOgBjF2HiW7C17MAQbGp5sqw0Dhv492i1Po6iwzSNOnhSKSNgGswkLDUFLg3Ugee+lRgsLkoaRrWOcXbgR5qPE+jXLZw+IiCxgGRvEcme2QWC3Ja97DYA3oWW3qHUeEnE4Za/ZcniGDaGRo3tdbag3BBAII8iCD865IsbLLLGY3lpUvFMOqcrKLZoY2Ou5a9zUkWXczA21uAXo+B8GgeHDM6REyu6uzztG1gwAyKDZjY7W3t3rtrQQFtgp43MYSBnfU23qg/otJkeS9gudgjK1yiMQbsBkVtD4Sb6VzgKr2F1i78t4qXiHo0Oe6xukYaRkgjYsTIUtcXsQupAux1JqXMsbKZaMYyGm19Bx/O9VOB8KWaDEk5Q8fKyM75FXMxDXJ01AtrUNFwVVBCHsffUW7t6t4n0cUQwHPGpyzPNMHLpZZFVLZb3OoFgN/hU4MlY6kGBuY3knXS3yq/+zRAztNFkzIFN2/ah1zJl8OlxffaxvTAdVzsZAxFwt9eCzP6NkmbJIl45OXyyWJzFsqqGyhWJ/hqbVGDWyl1HcuwnQ2t55C6J6LszWjmiezMjnxAI6KzFTdddFazDTwmpwHiudjubNcDu87X+y3T0cQRySPOmXlJJG4DWN3yG4yZtCLfEjzoGZE3XYpG4SS7cCD5n4VfiHo1LDDzWI0yZ1ysMuf2bMRlfpfKTa9QWkC6rko3MZiPd7/VUuGYdXE2YXywll12IZBfz0JqBvVMTA4OvuH3Csei+EjmxUUcoujFswBI0Csdxr0qWi5XVLG18zWu0K62D9GVAxhl15SkQm9sxsrBtNwFZD28dSGa3WuOkaA8u3ael7+ij4hgoFklwseHd5I1P7YSEMWUXYlScuTfQa2qCBewC5kjiDjE1puBqvMVwvOSpRKIlESiJREoiURKIlESiJREoiVCJREoiURKIlESiJREoiURKIlSi6OA43PChSOSy3JGgOUkWJUkEqSOotUhxGi0R1MkbcLTkqsuKdkRGa6pmyjtnN213Nz3qL5WVbpHOAaTp91cm49iHQxtJdWUK3hW7BbZczWuxFtCTXRcSLKx1VK5uEnJYwHG54FyRvZbkjQHKToSpIJU26i1QHEDJI6mSNuFpWnreXlmMMApGUkIoZlvexcDMRfuaYjayjaJMOG/ys4DjM0K5Y3sA2YXVWynqVLA5SetqkOI0Ux1MkYs0pJxiZkKMwINxcopYBiSwDZcwBJOgNtaYzayGpkLcJKxguMTQrkjewuSNAcpIsSpIJQkdRaoDiMgojqJGNwtOS2HG5xHy+Z4MhjtlW+Q/lzWuR210piNrKRVS4cN8tFu3pBiCxbOLsoVvAniC2IzDLZiCBYnXSpxlSauUm9+5SD0mxVyebclgxuiHxABQ2q6EADWnOOXQrJhvVX1vNmRuY2aMsUbS4zkluniuSb3vvXOIqvn5Lg3zCjxnEJJWVnbVRZQAFCi9/CFAC666UJJOaiSZ8hu46K5J6SYk/wBbbxK9wqqSy7MSFuT5neui9ysdVzHeqmK4g8hUtl8OwCKoGt/ZUAG57ioLidVXJM95BO5WpvSLEMyuXAdSCGWNFOgygXVQSLG1jpapxuKsdWSuIN8wtJuOzs4cvqEZAAqgKre0AoFhfva9QXG91DqqUuxXWmJ4vLInLZhkuCQqKuYrsWygZredC4nJcvqHubhOirYfElA4FrOuRvhmVtPO6iouuGPLb235KTB454hIEt+0TI2nS4OnY3A1pcjRTHK5l8O9dF/SrEFy5Kli0bar1ivl+WpJ7kmusZV+2y3xeHt/tVhxuXuNITDt+Q/z13qMRXG0vJv3W9VPN6SSuGDJCc5UyfsheQobguR7R7/E96nESujVvIsQM9ctbLWb0ime+fIxLFlYoC0ZNr5D+XYfpQuKg1ch1tx8PBZm9IpWJbLEGZXVmWMAtnFmJPf6UxFDVvJvYb/dRpx2QIYyI2UxrHZkvohYqf8AmBY61GIkWUCqfbDlpZZHHpeZJIwjbmhQ6MgKtkAC+E9Rbf40xFBVPxF2Weo3KhjcU0rtI5uzHU7eQAA2AFhbyqCb5qmR5e4udqs4vFGTJcAZEVBbqFvY/HWhN1Mkhfa+4WV/B+kEkaRoEiYRksjPGGKEm5IJ87foKkOKuZVOY0NAGWlwsPx6Voyj5H9qzugLLmJLWJ21JPlfSmIoap+HCbH6qT/aWe7N+zLFmZWKAmNmtmKE+zew+YvU4yuttk1y+PBc+DGskcsYtllyZ7jXwG62PTWub5WVDZHBjmjerWG47KiIgyFEWRcjKCGWRgzBgd/EAR2tU4jaysbUvaAMrC/v/pYxPG5ZNGy2zq4AUAKUGVQANlA6ULiUfUvcLHjdWJ/SSV1yssXtM4bljMrsblgejdj0sKYiV26skIsQFhvSWa4IEa6sSFjCh2dSrM1t2sx18zU4yo2yS9xb07rKKHjsioEKxsgj5eVkBBXNnF+5Da3qMRtZQ2qeBbLS33WuO41JKgSQIT4QZMgzkLtdvkNt7a0LiVzJUve3C63jvVTC4oxhwADnQob9ASDp56VANlWx5bfvyW3Dsa0EiyJbMt7XFxqCDp8DQGxSOQxuDgrnr+bIELAqIWhFx+RyL/PQC/YCpxG1ldtUlsN91lMPSea20RfLk5xjBkK2tYsd9NL70xlTtknde1r2zXErlZFiiJREoiURKIlESiJREoiURKIlEX//2Q=="/>
          <p:cNvSpPr>
            <a:spLocks noChangeAspect="1" noChangeArrowheads="1"/>
          </p:cNvSpPr>
          <p:nvPr/>
        </p:nvSpPr>
        <p:spPr bwMode="auto">
          <a:xfrm>
            <a:off x="1190625" y="-288131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_tradnl" altLang="pt-BR" sz="1350"/>
          </a:p>
        </p:txBody>
      </p:sp>
      <p:pic>
        <p:nvPicPr>
          <p:cNvPr id="10" name="Picture 2" descr="D:\My Temp\00-divers-toclean\IM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227" y="6093296"/>
            <a:ext cx="1980567" cy="67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WHO-admin\WHO-logos\logouerja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81078" y="6093296"/>
            <a:ext cx="684171" cy="71838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40371" y="3857067"/>
            <a:ext cx="33804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Algunos puntos para el debate: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Capacidad institucional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Capacidad técnica / científica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34826055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107996"/>
          </a:xfrm>
        </p:spPr>
        <p:txBody>
          <a:bodyPr/>
          <a:lstStyle/>
          <a:p>
            <a:r>
              <a:rPr lang="es-ES_tradnl" sz="4000" dirty="0" smtClean="0"/>
              <a:t>Ejemplo: interfaz entre la pos graduación en salud colectiva y el SUS y</a:t>
            </a:r>
            <a:endParaRPr lang="es-ES_tradnl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715206"/>
            <a:ext cx="4114800" cy="4001095"/>
          </a:xfrm>
        </p:spPr>
        <p:txBody>
          <a:bodyPr/>
          <a:lstStyle/>
          <a:p>
            <a:r>
              <a:rPr lang="es-ES_tradnl" sz="2000" dirty="0" smtClean="0"/>
              <a:t>Influir en el desarrollo, implementación o modificación de programas RHS por una propuesta estructurada, información cualitativa y cuantitativa y retroalimentación.</a:t>
            </a:r>
          </a:p>
          <a:p>
            <a:r>
              <a:rPr lang="es-ES_tradnl" sz="2000" dirty="0" smtClean="0"/>
              <a:t>Contribuir al intercambio de las mejores prácticas y programas de aprendizaje colectivo e intervenciones sobre los RHS</a:t>
            </a:r>
          </a:p>
          <a:p>
            <a:r>
              <a:rPr lang="es-ES_tradnl" sz="2000" dirty="0" smtClean="0"/>
              <a:t>Ejercicio académico y técnico, para reunir la evidencia científica como instrumento para cambios o mejoría de los programas y políticas de RHS</a:t>
            </a:r>
            <a:endParaRPr lang="es-ES_tradnl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700808"/>
            <a:ext cx="290122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27806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s-ES_tradnl" dirty="0" smtClean="0"/>
              <a:t>Ejemplo: red de investigaciones en APS</a:t>
            </a: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7293" y="1268760"/>
            <a:ext cx="9237917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52033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s-ES_tradnl" smtClean="0"/>
              <a:t>Formación en salud: crisis y el gasto</a:t>
            </a:r>
            <a:endParaRPr 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81000" y="1411552"/>
            <a:ext cx="4695056" cy="42496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s-ES_tradnl" smtClean="0"/>
              <a:t>En un artículo publicado a finales de 2010 en la revista "</a:t>
            </a:r>
            <a:r>
              <a:rPr lang="es-ES_tradnl" err="1" smtClean="0"/>
              <a:t>The</a:t>
            </a:r>
            <a:r>
              <a:rPr lang="es-ES_tradnl" smtClean="0"/>
              <a:t> </a:t>
            </a:r>
            <a:r>
              <a:rPr lang="es-ES_tradnl" err="1" smtClean="0"/>
              <a:t>Lancet</a:t>
            </a:r>
            <a:r>
              <a:rPr lang="es-ES_tradnl" smtClean="0"/>
              <a:t>", 20 investigadores sostienen que el modelo actual de formación de los profesionales de la salud (incluso salud publica), consume anualmente $ 100 mil millones de dólares al año en todo el mundo y ya no funciona.</a:t>
            </a:r>
            <a:endParaRPr lang="es-ES_tradnl"/>
          </a:p>
        </p:txBody>
      </p:sp>
      <p:pic>
        <p:nvPicPr>
          <p:cNvPr id="4" name="Picture 5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80466" y="1448170"/>
            <a:ext cx="3051974" cy="4041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37462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Formación en salud: números</a:t>
            </a:r>
            <a:endParaRPr lang="es-ES_tradnl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44075"/>
          </a:xfrm>
        </p:spPr>
        <p:txBody>
          <a:bodyPr/>
          <a:lstStyle/>
          <a:p>
            <a:r>
              <a:rPr lang="es-ES_tradnl" dirty="0" smtClean="0"/>
              <a:t>Ese estudio estimó en 467 el numero de escuelas o departamentos de salud pública en el mundo (20% del número de escuelas de medicina), 82 de las cuales en América Latina y el Caribe</a:t>
            </a:r>
          </a:p>
          <a:p>
            <a:r>
              <a:rPr lang="es-ES_tradnl" dirty="0" smtClean="0"/>
              <a:t>Es difícil calcular exactamente el número profesores o graduados de salud pública debido a restricciones de los datos y de definición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xmlns="" val="213560566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lobalmap_PH_Number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38" y="-27384"/>
            <a:ext cx="882015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Slide Number Placeholder 4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7931725" indent="-37474525" defTabSz="4572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endParaRPr 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-27384"/>
            <a:ext cx="8382000" cy="553998"/>
          </a:xfrm>
        </p:spPr>
        <p:txBody>
          <a:bodyPr/>
          <a:lstStyle/>
          <a:p>
            <a:r>
              <a:rPr lang="es-ES_tradnl" sz="4000"/>
              <a:t>F</a:t>
            </a:r>
            <a:r>
              <a:rPr lang="es-ES_tradnl" sz="4000" smtClean="0"/>
              <a:t>ormación en salud pública: distribución</a:t>
            </a:r>
            <a:endParaRPr lang="es-ES_tradnl" sz="4000"/>
          </a:p>
        </p:txBody>
      </p:sp>
    </p:spTree>
    <p:extLst>
      <p:ext uri="{BB962C8B-B14F-4D97-AF65-F5344CB8AC3E}">
        <p14:creationId xmlns:p14="http://schemas.microsoft.com/office/powerpoint/2010/main" xmlns="" val="9771314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86604"/>
            <a:ext cx="8352928" cy="105416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s-ES_tradnl" smtClean="0">
                <a:ea typeface="MS PGothic" panose="020B0600070205080204" pitchFamily="34" charset="-128"/>
              </a:rPr>
              <a:t>Calidad de los programas / instituciones de formación en salud</a:t>
            </a:r>
            <a:endParaRPr lang="es-ES_tradnl">
              <a:ea typeface="MS PGothic" panose="020B0600070205080204" pitchFamily="34" charset="-128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96" y="1530562"/>
            <a:ext cx="5060694" cy="4634742"/>
          </a:xfrm>
        </p:spPr>
        <p:txBody>
          <a:bodyPr vert="horz" lIns="89193" tIns="44596" rIns="89193" bIns="44596" rtlCol="0">
            <a:noAutofit/>
          </a:bodyPr>
          <a:lstStyle/>
          <a:p>
            <a:pPr defTabSz="39095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_tradnl" sz="2400" dirty="0" smtClean="0">
                <a:solidFill>
                  <a:schemeClr val="tx2"/>
                </a:solidFill>
              </a:rPr>
              <a:t>Insuficiente infraestructura y equipo</a:t>
            </a:r>
          </a:p>
          <a:p>
            <a:pPr defTabSz="39095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_tradnl" sz="2400" dirty="0" smtClean="0">
                <a:solidFill>
                  <a:schemeClr val="tx2"/>
                </a:solidFill>
              </a:rPr>
              <a:t>Escasez y distribución irregular de profesores</a:t>
            </a:r>
          </a:p>
          <a:p>
            <a:pPr defTabSz="39095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_tradnl" sz="2400" dirty="0" smtClean="0">
                <a:solidFill>
                  <a:schemeClr val="tx2"/>
                </a:solidFill>
              </a:rPr>
              <a:t>Regulación y acreditación irregulares</a:t>
            </a:r>
          </a:p>
          <a:p>
            <a:pPr defTabSz="39095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_tradnl" sz="2400" dirty="0" smtClean="0">
                <a:solidFill>
                  <a:schemeClr val="tx2"/>
                </a:solidFill>
              </a:rPr>
              <a:t>Métodos fragmentados y estáticos</a:t>
            </a:r>
          </a:p>
          <a:p>
            <a:pPr defTabSz="39095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_tradnl" sz="2400" dirty="0" smtClean="0">
                <a:solidFill>
                  <a:schemeClr val="tx2"/>
                </a:solidFill>
              </a:rPr>
              <a:t>Educación secundaria y de posgrado inadecuada</a:t>
            </a:r>
          </a:p>
          <a:p>
            <a:pPr defTabSz="39095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s-ES_tradnl" sz="2400" dirty="0" smtClean="0">
                <a:solidFill>
                  <a:schemeClr val="tx2"/>
                </a:solidFill>
              </a:rPr>
              <a:t>Escuelas privadas no reguladas</a:t>
            </a:r>
            <a:endParaRPr lang="es-ES_tradnl" sz="2400" dirty="0">
              <a:solidFill>
                <a:schemeClr val="tx2"/>
              </a:solidFill>
            </a:endParaRP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3501" y="1575237"/>
            <a:ext cx="3942995" cy="27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3695" y="4653136"/>
            <a:ext cx="3622801" cy="5589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0922" y="4355812"/>
            <a:ext cx="6594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200" smtClean="0"/>
              <a:t>Fuente:</a:t>
            </a:r>
            <a:endParaRPr lang="es-ES_tradnl" sz="1200"/>
          </a:p>
        </p:txBody>
      </p:sp>
    </p:spTree>
    <p:extLst>
      <p:ext uri="{BB962C8B-B14F-4D97-AF65-F5344CB8AC3E}">
        <p14:creationId xmlns:p14="http://schemas.microsoft.com/office/powerpoint/2010/main" xmlns="" val="5573703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306" name="Picture 2" descr="p8_fig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5263"/>
            <a:ext cx="6816245" cy="4248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</p:spPr>
        <p:txBody>
          <a:bodyPr/>
          <a:lstStyle/>
          <a:p>
            <a:r>
              <a:rPr lang="es-ES_tradnl" smtClean="0"/>
              <a:t>Desafíos en la formación para los sistemas de salud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10211026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9" name="Rectangle 3"/>
          <p:cNvSpPr>
            <a:spLocks noChangeArrowheads="1"/>
          </p:cNvSpPr>
          <p:nvPr/>
        </p:nvSpPr>
        <p:spPr bwMode="auto">
          <a:xfrm>
            <a:off x="187679" y="1600200"/>
            <a:ext cx="7892344" cy="4707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 sz="1600"/>
          </a:p>
        </p:txBody>
      </p:sp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251520" y="2881908"/>
            <a:ext cx="1481667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s-ES_tradnl" altLang="en-US" sz="1600" b="1" smtClean="0"/>
              <a:t>Necesidades de salud</a:t>
            </a:r>
            <a:endParaRPr lang="es-ES_tradnl" altLang="en-US" sz="1600" b="1"/>
          </a:p>
        </p:txBody>
      </p:sp>
      <p:sp>
        <p:nvSpPr>
          <p:cNvPr id="1181703" name="Text Box 7"/>
          <p:cNvSpPr txBox="1">
            <a:spLocks noChangeArrowheads="1"/>
          </p:cNvSpPr>
          <p:nvPr/>
        </p:nvSpPr>
        <p:spPr bwMode="auto">
          <a:xfrm>
            <a:off x="4724401" y="2928932"/>
            <a:ext cx="2425700" cy="2564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70000"/>
              </a:spcBef>
            </a:pPr>
            <a:r>
              <a:rPr lang="es-ES_tradnl" altLang="en-US" sz="1778" b="1"/>
              <a:t>Formación / Educación</a:t>
            </a:r>
          </a:p>
        </p:txBody>
      </p:sp>
      <p:sp>
        <p:nvSpPr>
          <p:cNvPr id="1181704" name="Text Box 8"/>
          <p:cNvSpPr txBox="1">
            <a:spLocks noChangeArrowheads="1"/>
          </p:cNvSpPr>
          <p:nvPr/>
        </p:nvSpPr>
        <p:spPr bwMode="auto">
          <a:xfrm>
            <a:off x="381000" y="3884140"/>
            <a:ext cx="1528234" cy="338554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n-US" sz="1600" b="1" smtClean="0"/>
              <a:t>Intervenciones</a:t>
            </a:r>
            <a:endParaRPr lang="es-ES_tradnl" altLang="en-US" sz="1600" b="1"/>
          </a:p>
        </p:txBody>
      </p:sp>
      <p:sp>
        <p:nvSpPr>
          <p:cNvPr id="1181706" name="Text Box 10"/>
          <p:cNvSpPr txBox="1">
            <a:spLocks noChangeArrowheads="1"/>
          </p:cNvSpPr>
          <p:nvPr/>
        </p:nvSpPr>
        <p:spPr bwMode="auto">
          <a:xfrm>
            <a:off x="2286000" y="3660057"/>
            <a:ext cx="1412522" cy="3111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altLang="en-US" sz="1422" b="1" smtClean="0"/>
              <a:t>Financiamiento</a:t>
            </a:r>
            <a:endParaRPr lang="es-ES_tradnl" altLang="en-US" sz="1778" b="1"/>
          </a:p>
        </p:txBody>
      </p:sp>
      <p:sp>
        <p:nvSpPr>
          <p:cNvPr id="1181711" name="Rectangle 15"/>
          <p:cNvSpPr>
            <a:spLocks noChangeArrowheads="1"/>
          </p:cNvSpPr>
          <p:nvPr/>
        </p:nvSpPr>
        <p:spPr bwMode="auto">
          <a:xfrm>
            <a:off x="4521201" y="2693516"/>
            <a:ext cx="3046589" cy="26797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1600"/>
          </a:p>
        </p:txBody>
      </p:sp>
      <p:sp>
        <p:nvSpPr>
          <p:cNvPr id="1181715" name="Text Box 19"/>
          <p:cNvSpPr txBox="1">
            <a:spLocks noChangeArrowheads="1"/>
          </p:cNvSpPr>
          <p:nvPr/>
        </p:nvSpPr>
        <p:spPr bwMode="auto">
          <a:xfrm>
            <a:off x="2286000" y="2819622"/>
            <a:ext cx="1320800" cy="74885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es-ES_tradnl" altLang="en-US" sz="1422" b="1" smtClean="0"/>
              <a:t>Gobernación</a:t>
            </a:r>
          </a:p>
          <a:p>
            <a:pPr algn="l"/>
            <a:r>
              <a:rPr lang="es-ES_tradnl" altLang="en-US" sz="1422" b="1" smtClean="0"/>
              <a:t>(Regulación/</a:t>
            </a:r>
          </a:p>
          <a:p>
            <a:pPr algn="l"/>
            <a:r>
              <a:rPr lang="es-ES_tradnl" altLang="en-US" sz="1422" b="1" smtClean="0"/>
              <a:t>Legislación)</a:t>
            </a:r>
            <a:endParaRPr lang="es-ES_tradnl" altLang="en-US" sz="1778" b="1"/>
          </a:p>
        </p:txBody>
      </p:sp>
      <p:sp>
        <p:nvSpPr>
          <p:cNvPr id="1181716" name="Text Box 20"/>
          <p:cNvSpPr txBox="1">
            <a:spLocks noChangeArrowheads="1"/>
          </p:cNvSpPr>
          <p:nvPr/>
        </p:nvSpPr>
        <p:spPr bwMode="auto">
          <a:xfrm>
            <a:off x="2286001" y="4688697"/>
            <a:ext cx="1420989" cy="53001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_tradnl" altLang="en-US" sz="1422" b="1" smtClean="0"/>
              <a:t>Asignación de recursos</a:t>
            </a:r>
            <a:endParaRPr lang="es-ES_tradnl" altLang="en-US" sz="1422" b="1"/>
          </a:p>
        </p:txBody>
      </p:sp>
      <p:sp>
        <p:nvSpPr>
          <p:cNvPr id="1181717" name="Line 21"/>
          <p:cNvSpPr>
            <a:spLocks noChangeShapeType="1"/>
          </p:cNvSpPr>
          <p:nvPr/>
        </p:nvSpPr>
        <p:spPr bwMode="auto">
          <a:xfrm>
            <a:off x="3980661" y="3970867"/>
            <a:ext cx="44732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600"/>
          </a:p>
        </p:txBody>
      </p:sp>
      <p:sp>
        <p:nvSpPr>
          <p:cNvPr id="1181721" name="Line 25"/>
          <p:cNvSpPr>
            <a:spLocks noChangeShapeType="1"/>
          </p:cNvSpPr>
          <p:nvPr/>
        </p:nvSpPr>
        <p:spPr bwMode="auto">
          <a:xfrm>
            <a:off x="971600" y="3454648"/>
            <a:ext cx="0" cy="40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s-ES_tradnl" sz="1600"/>
          </a:p>
        </p:txBody>
      </p:sp>
      <p:sp>
        <p:nvSpPr>
          <p:cNvPr id="1181722" name="Line 26"/>
          <p:cNvSpPr>
            <a:spLocks noChangeShapeType="1"/>
          </p:cNvSpPr>
          <p:nvPr/>
        </p:nvSpPr>
        <p:spPr bwMode="auto">
          <a:xfrm>
            <a:off x="1763688" y="4077072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s-ES_tradnl" sz="1600"/>
          </a:p>
        </p:txBody>
      </p:sp>
      <p:sp>
        <p:nvSpPr>
          <p:cNvPr id="1181725" name="AutoShape 29"/>
          <p:cNvSpPr>
            <a:spLocks/>
          </p:cNvSpPr>
          <p:nvPr/>
        </p:nvSpPr>
        <p:spPr bwMode="auto">
          <a:xfrm>
            <a:off x="2209800" y="3892292"/>
            <a:ext cx="118533" cy="394216"/>
          </a:xfrm>
          <a:prstGeom prst="leftBrace">
            <a:avLst>
              <a:gd name="adj1" fmla="val 16904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ES_tradnl" sz="1600"/>
          </a:p>
        </p:txBody>
      </p:sp>
      <p:sp>
        <p:nvSpPr>
          <p:cNvPr id="1181726" name="Text Box 30"/>
          <p:cNvSpPr txBox="1">
            <a:spLocks noChangeArrowheads="1"/>
          </p:cNvSpPr>
          <p:nvPr/>
        </p:nvSpPr>
        <p:spPr bwMode="auto">
          <a:xfrm>
            <a:off x="2286001" y="4241802"/>
            <a:ext cx="1420989" cy="201787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s-ES_tradnl" altLang="en-US" sz="1422" b="1" smtClean="0"/>
              <a:t>Provisión</a:t>
            </a:r>
            <a:endParaRPr lang="es-ES_tradnl" altLang="en-US" sz="1422" b="1"/>
          </a:p>
        </p:txBody>
      </p:sp>
      <p:sp>
        <p:nvSpPr>
          <p:cNvPr id="1181727" name="Rectangle 31"/>
          <p:cNvSpPr>
            <a:spLocks noChangeArrowheads="1"/>
          </p:cNvSpPr>
          <p:nvPr/>
        </p:nvSpPr>
        <p:spPr bwMode="auto">
          <a:xfrm>
            <a:off x="626534" y="1340768"/>
            <a:ext cx="3046589" cy="68156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n-US" sz="1778" b="1" smtClean="0"/>
              <a:t>Sistemas de Salud</a:t>
            </a:r>
            <a:endParaRPr lang="es-ES_tradnl" altLang="en-US" sz="1778" b="1"/>
          </a:p>
        </p:txBody>
      </p:sp>
      <p:sp>
        <p:nvSpPr>
          <p:cNvPr id="1181728" name="Rectangle 32"/>
          <p:cNvSpPr>
            <a:spLocks noChangeArrowheads="1"/>
          </p:cNvSpPr>
          <p:nvPr/>
        </p:nvSpPr>
        <p:spPr bwMode="auto">
          <a:xfrm>
            <a:off x="4470400" y="1340768"/>
            <a:ext cx="3080456" cy="71543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n-US" sz="1778" b="1" smtClean="0"/>
              <a:t>Escuelas de Salud Publica</a:t>
            </a:r>
            <a:endParaRPr lang="es-ES_tradnl" altLang="en-US" sz="1778" b="1"/>
          </a:p>
        </p:txBody>
      </p:sp>
      <p:sp>
        <p:nvSpPr>
          <p:cNvPr id="1181729" name="Text Box 33"/>
          <p:cNvSpPr txBox="1">
            <a:spLocks noChangeArrowheads="1"/>
          </p:cNvSpPr>
          <p:nvPr/>
        </p:nvSpPr>
        <p:spPr bwMode="auto">
          <a:xfrm>
            <a:off x="4716016" y="3474919"/>
            <a:ext cx="2747434" cy="5301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en-US" sz="1778" b="1"/>
              <a:t>Investigación y desarrollo tecnológico</a:t>
            </a:r>
          </a:p>
        </p:txBody>
      </p:sp>
      <p:sp>
        <p:nvSpPr>
          <p:cNvPr id="1181730" name="Text Box 34"/>
          <p:cNvSpPr txBox="1">
            <a:spLocks noChangeArrowheads="1"/>
          </p:cNvSpPr>
          <p:nvPr/>
        </p:nvSpPr>
        <p:spPr bwMode="auto">
          <a:xfrm>
            <a:off x="4730204" y="4189192"/>
            <a:ext cx="2578100" cy="31123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en-US" sz="1778" b="1" smtClean="0"/>
              <a:t>Cooperación Técnica</a:t>
            </a:r>
            <a:endParaRPr lang="es-ES_tradnl" altLang="en-US" sz="1778" b="1"/>
          </a:p>
        </p:txBody>
      </p:sp>
      <p:sp>
        <p:nvSpPr>
          <p:cNvPr id="1181731" name="Text Box 35"/>
          <p:cNvSpPr txBox="1">
            <a:spLocks noChangeArrowheads="1"/>
          </p:cNvSpPr>
          <p:nvPr/>
        </p:nvSpPr>
        <p:spPr bwMode="auto">
          <a:xfrm>
            <a:off x="4831804" y="4690751"/>
            <a:ext cx="2476500" cy="5301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en-US" sz="1778" b="1"/>
              <a:t>Acción directa </a:t>
            </a:r>
            <a:r>
              <a:rPr lang="es-ES_tradnl" altLang="en-US" sz="1778" b="1" smtClean="0"/>
              <a:t>en </a:t>
            </a:r>
            <a:r>
              <a:rPr lang="es-ES_tradnl" altLang="en-US" sz="1778" b="1"/>
              <a:t>la comunidad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7384"/>
            <a:ext cx="8382000" cy="1329595"/>
          </a:xfrm>
        </p:spPr>
        <p:txBody>
          <a:bodyPr/>
          <a:lstStyle/>
          <a:p>
            <a:r>
              <a:rPr lang="es-ES_tradnl" altLang="en-US" b="1" dirty="0" smtClean="0"/>
              <a:t>Interacciones con los sistemas de salud - 1</a:t>
            </a:r>
            <a:endParaRPr lang="en-GB" dirty="0"/>
          </a:p>
        </p:txBody>
      </p:sp>
      <p:sp>
        <p:nvSpPr>
          <p:cNvPr id="43" name="Rectangle 15"/>
          <p:cNvSpPr>
            <a:spLocks noChangeArrowheads="1"/>
          </p:cNvSpPr>
          <p:nvPr/>
        </p:nvSpPr>
        <p:spPr bwMode="auto">
          <a:xfrm>
            <a:off x="1977764" y="2693516"/>
            <a:ext cx="1874156" cy="2679700"/>
          </a:xfrm>
          <a:prstGeom prst="rect">
            <a:avLst/>
          </a:prstGeom>
          <a:noFill/>
          <a:ln w="12700" cap="rnd" cmpd="sng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1600"/>
          </a:p>
        </p:txBody>
      </p:sp>
    </p:spTree>
    <p:extLst>
      <p:ext uri="{BB962C8B-B14F-4D97-AF65-F5344CB8AC3E}">
        <p14:creationId xmlns:p14="http://schemas.microsoft.com/office/powerpoint/2010/main" xmlns="" val="13694105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9" name="Rectangle 3"/>
          <p:cNvSpPr>
            <a:spLocks noChangeArrowheads="1"/>
          </p:cNvSpPr>
          <p:nvPr/>
        </p:nvSpPr>
        <p:spPr bwMode="auto">
          <a:xfrm>
            <a:off x="187679" y="1600200"/>
            <a:ext cx="7892344" cy="470746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_tradnl" sz="1600"/>
          </a:p>
        </p:txBody>
      </p:sp>
      <p:sp>
        <p:nvSpPr>
          <p:cNvPr id="1181703" name="Text Box 7"/>
          <p:cNvSpPr txBox="1">
            <a:spLocks noChangeArrowheads="1"/>
          </p:cNvSpPr>
          <p:nvPr/>
        </p:nvSpPr>
        <p:spPr bwMode="auto">
          <a:xfrm>
            <a:off x="6300192" y="2986082"/>
            <a:ext cx="2425700" cy="256480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60000"/>
              </a:lnSpc>
              <a:spcBef>
                <a:spcPct val="70000"/>
              </a:spcBef>
            </a:pPr>
            <a:r>
              <a:rPr lang="es-ES_tradnl" altLang="en-US" sz="1778" b="1"/>
              <a:t>Formación / Educación</a:t>
            </a:r>
          </a:p>
        </p:txBody>
      </p:sp>
      <p:sp>
        <p:nvSpPr>
          <p:cNvPr id="1181711" name="Rectangle 15"/>
          <p:cNvSpPr>
            <a:spLocks noChangeArrowheads="1"/>
          </p:cNvSpPr>
          <p:nvPr/>
        </p:nvSpPr>
        <p:spPr bwMode="auto">
          <a:xfrm>
            <a:off x="5868144" y="2693516"/>
            <a:ext cx="3046589" cy="2679700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s-ES_tradnl" sz="1600"/>
          </a:p>
        </p:txBody>
      </p:sp>
      <p:sp>
        <p:nvSpPr>
          <p:cNvPr id="1181717" name="Line 21"/>
          <p:cNvSpPr>
            <a:spLocks noChangeShapeType="1"/>
          </p:cNvSpPr>
          <p:nvPr/>
        </p:nvSpPr>
        <p:spPr bwMode="auto">
          <a:xfrm>
            <a:off x="5420821" y="3970867"/>
            <a:ext cx="447323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_tradnl" sz="1600"/>
          </a:p>
        </p:txBody>
      </p:sp>
      <p:sp>
        <p:nvSpPr>
          <p:cNvPr id="1181727" name="Rectangle 31"/>
          <p:cNvSpPr>
            <a:spLocks noChangeArrowheads="1"/>
          </p:cNvSpPr>
          <p:nvPr/>
        </p:nvSpPr>
        <p:spPr bwMode="auto">
          <a:xfrm>
            <a:off x="626534" y="1340768"/>
            <a:ext cx="3046589" cy="681566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n-US" sz="1778" b="1" smtClean="0"/>
              <a:t>Sistemas de Salud</a:t>
            </a:r>
            <a:endParaRPr lang="es-ES_tradnl" altLang="en-US" sz="1778" b="1"/>
          </a:p>
        </p:txBody>
      </p:sp>
      <p:sp>
        <p:nvSpPr>
          <p:cNvPr id="1181728" name="Rectangle 32"/>
          <p:cNvSpPr>
            <a:spLocks noChangeArrowheads="1"/>
          </p:cNvSpPr>
          <p:nvPr/>
        </p:nvSpPr>
        <p:spPr bwMode="auto">
          <a:xfrm>
            <a:off x="5868144" y="1340768"/>
            <a:ext cx="3080456" cy="71543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ES_tradnl" altLang="en-US" sz="1778" b="1" smtClean="0"/>
              <a:t>Escuelas de Salud Publica</a:t>
            </a:r>
            <a:endParaRPr lang="es-ES_tradnl" altLang="en-US" sz="1778" b="1"/>
          </a:p>
        </p:txBody>
      </p:sp>
      <p:sp>
        <p:nvSpPr>
          <p:cNvPr id="1181729" name="Text Box 33"/>
          <p:cNvSpPr txBox="1">
            <a:spLocks noChangeArrowheads="1"/>
          </p:cNvSpPr>
          <p:nvPr/>
        </p:nvSpPr>
        <p:spPr bwMode="auto">
          <a:xfrm>
            <a:off x="6073038" y="3532069"/>
            <a:ext cx="2747434" cy="5301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en-US" sz="1778" b="1"/>
              <a:t>Investigación y desarrollo tecnológico</a:t>
            </a:r>
          </a:p>
        </p:txBody>
      </p:sp>
      <p:sp>
        <p:nvSpPr>
          <p:cNvPr id="1181730" name="Text Box 34"/>
          <p:cNvSpPr txBox="1">
            <a:spLocks noChangeArrowheads="1"/>
          </p:cNvSpPr>
          <p:nvPr/>
        </p:nvSpPr>
        <p:spPr bwMode="auto">
          <a:xfrm>
            <a:off x="6098356" y="4246342"/>
            <a:ext cx="2578100" cy="311239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en-US" sz="1778" b="1" smtClean="0"/>
              <a:t>Cooperación Técnica</a:t>
            </a:r>
            <a:endParaRPr lang="es-ES_tradnl" altLang="en-US" sz="1778" b="1"/>
          </a:p>
        </p:txBody>
      </p:sp>
      <p:sp>
        <p:nvSpPr>
          <p:cNvPr id="1181731" name="Text Box 35"/>
          <p:cNvSpPr txBox="1">
            <a:spLocks noChangeArrowheads="1"/>
          </p:cNvSpPr>
          <p:nvPr/>
        </p:nvSpPr>
        <p:spPr bwMode="auto">
          <a:xfrm>
            <a:off x="6156176" y="4719326"/>
            <a:ext cx="2476500" cy="53014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s-ES_tradnl" altLang="en-US" sz="1778" b="1"/>
              <a:t>Acción directa </a:t>
            </a:r>
            <a:r>
              <a:rPr lang="es-ES_tradnl" altLang="en-US" sz="1778" b="1" smtClean="0"/>
              <a:t>en </a:t>
            </a:r>
            <a:r>
              <a:rPr lang="es-ES_tradnl" altLang="en-US" sz="1778" b="1"/>
              <a:t>la comunidad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7384"/>
            <a:ext cx="8382000" cy="1329595"/>
          </a:xfrm>
        </p:spPr>
        <p:txBody>
          <a:bodyPr/>
          <a:lstStyle/>
          <a:p>
            <a:r>
              <a:rPr lang="es-ES_tradnl" altLang="en-US" b="1" dirty="0" smtClean="0"/>
              <a:t>Interacciones con los sistemas de salud</a:t>
            </a:r>
            <a:r>
              <a:rPr lang="en-GB" altLang="en-US" b="1" dirty="0" smtClean="0"/>
              <a:t> - 2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204864"/>
            <a:ext cx="5190772" cy="334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1894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260648"/>
            <a:ext cx="8382000" cy="498598"/>
          </a:xfrm>
        </p:spPr>
        <p:txBody>
          <a:bodyPr/>
          <a:lstStyle/>
          <a:p>
            <a:r>
              <a:rPr lang="es-ES_tradnl" sz="3600" smtClean="0"/>
              <a:t>Estrategia Global RHS:</a:t>
            </a:r>
            <a:r>
              <a:rPr lang="es-ES_tradnl" sz="3600"/>
              <a:t> </a:t>
            </a:r>
            <a:r>
              <a:rPr lang="es-ES_tradnl" sz="3600" smtClean="0"/>
              <a:t>Fuerza laboral  2030 ...</a:t>
            </a:r>
            <a:endParaRPr lang="es-ES_tradnl" sz="360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2987824" y="912197"/>
            <a:ext cx="5775176" cy="510909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s-ES_tradnl" sz="2000" b="1" u="sng" dirty="0" smtClean="0"/>
              <a:t>Optimizar</a:t>
            </a:r>
            <a:r>
              <a:rPr lang="es-ES_tradnl" sz="2000" b="1" dirty="0" smtClean="0"/>
              <a:t> la fuerza de trabajo</a:t>
            </a:r>
            <a:r>
              <a:rPr lang="es-ES_tradnl" sz="2000" dirty="0" smtClean="0"/>
              <a:t> existente para la consecución de los Objetivos de Desarrollo Sostenible y </a:t>
            </a:r>
            <a:r>
              <a:rPr lang="es-ES_tradnl" sz="2000" smtClean="0"/>
              <a:t>la CUS </a:t>
            </a:r>
            <a:r>
              <a:rPr lang="es-ES_tradnl" sz="2000" dirty="0" smtClean="0"/>
              <a:t>(por ejemplo, educación, empleo, retención)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s-ES_tradnl" sz="2000" b="1" u="sng" dirty="0" smtClean="0"/>
              <a:t>Anticipar</a:t>
            </a:r>
            <a:r>
              <a:rPr lang="es-ES_tradnl" sz="2000" b="1" dirty="0" smtClean="0"/>
              <a:t> los requerimientos futuros </a:t>
            </a:r>
            <a:r>
              <a:rPr lang="es-ES_tradnl" sz="2000" dirty="0" smtClean="0"/>
              <a:t>de fuerza laboral para 2030 y planificar los cambios necesarios (por ejemplo, fuerza de trabajo basada en las necesidades)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s-ES_tradnl" sz="2000" b="1" u="sng" dirty="0" smtClean="0"/>
              <a:t>Fortalecer</a:t>
            </a:r>
            <a:r>
              <a:rPr lang="es-ES_tradnl" sz="2000" b="1" dirty="0" smtClean="0"/>
              <a:t> la capacidad individual e institucional </a:t>
            </a:r>
            <a:r>
              <a:rPr lang="es-ES_tradnl" sz="2000" dirty="0" smtClean="0"/>
              <a:t>para gestionar la política, planificación e implementación de RHS (por ejemplo, regulación y formación en salud publica)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charset="0"/>
              <a:buChar char="o"/>
            </a:pPr>
            <a:r>
              <a:rPr lang="es-ES_tradnl" sz="2000" b="1" u="sng" dirty="0" smtClean="0"/>
              <a:t>Fortalecer</a:t>
            </a:r>
            <a:r>
              <a:rPr lang="es-ES_tradnl" sz="2000" b="1" dirty="0" smtClean="0"/>
              <a:t> los datos, la evidencia y el conocimiento </a:t>
            </a:r>
            <a:r>
              <a:rPr lang="es-ES_tradnl" sz="2000" dirty="0" smtClean="0"/>
              <a:t>para las decisiones políticas costo efectiva (por ejemplo, sistemas de información de la Fuerza Laboral Nacional)</a:t>
            </a:r>
            <a:endParaRPr lang="es-ES_tradnl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2232248" cy="30886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90116" y="4502890"/>
            <a:ext cx="24257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altLang="en-US" sz="1400" b="1" dirty="0"/>
              <a:t>Formación / </a:t>
            </a:r>
            <a:r>
              <a:rPr lang="es-ES_tradnl" altLang="en-US" sz="1400" b="1" dirty="0" smtClean="0"/>
              <a:t>Educación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altLang="en-US" sz="1400" b="1" dirty="0"/>
              <a:t>Investigación y desarrollo </a:t>
            </a:r>
            <a:r>
              <a:rPr lang="es-ES_tradnl" altLang="en-US" sz="1400" b="1" dirty="0" smtClean="0"/>
              <a:t>tecnológico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altLang="en-US" sz="1400" b="1" dirty="0"/>
              <a:t>Cooperación </a:t>
            </a:r>
            <a:r>
              <a:rPr lang="es-ES_tradnl" altLang="en-US" sz="1400" b="1" dirty="0" smtClean="0"/>
              <a:t>Técnica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altLang="en-US" sz="1400" b="1" dirty="0"/>
              <a:t>Acción directa en la </a:t>
            </a:r>
            <a:r>
              <a:rPr lang="es-ES_tradnl" altLang="en-US" sz="1400" b="1" dirty="0" smtClean="0"/>
              <a:t>comunidad</a:t>
            </a:r>
            <a:endParaRPr lang="es-ES_tradnl" altLang="en-US" sz="1400" b="1" dirty="0"/>
          </a:p>
        </p:txBody>
      </p:sp>
      <p:sp>
        <p:nvSpPr>
          <p:cNvPr id="2" name="Left Brace 1"/>
          <p:cNvSpPr/>
          <p:nvPr/>
        </p:nvSpPr>
        <p:spPr>
          <a:xfrm>
            <a:off x="179512" y="4509120"/>
            <a:ext cx="247207" cy="1296144"/>
          </a:xfrm>
          <a:prstGeom prst="leftBrac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Up-Down Arrow 14"/>
          <p:cNvSpPr/>
          <p:nvPr/>
        </p:nvSpPr>
        <p:spPr bwMode="auto">
          <a:xfrm>
            <a:off x="991024" y="4005064"/>
            <a:ext cx="268608" cy="497826"/>
          </a:xfrm>
          <a:prstGeom prst="upDown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GB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48974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theme/theme1.xml><?xml version="1.0" encoding="utf-8"?>
<a:theme xmlns:a="http://schemas.openxmlformats.org/drawingml/2006/main" name="Light Background Segoe 4-3 template-template_April-17-2007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White with Courier font for code slides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F2D80D-E46C-4045-8458-3B3FECFDB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TS010286762</Template>
  <TotalTime>716</TotalTime>
  <Words>529</Words>
  <Application>Microsoft Office PowerPoint</Application>
  <PresentationFormat>Apresentação na tela (4:3)</PresentationFormat>
  <Paragraphs>63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11</vt:i4>
      </vt:variant>
    </vt:vector>
  </HeadingPairs>
  <TitlesOfParts>
    <vt:vector size="13" baseType="lpstr">
      <vt:lpstr>Light Background Segoe 4-3 template-template_April-17-2007</vt:lpstr>
      <vt:lpstr>White with Courier font for code slides</vt:lpstr>
      <vt:lpstr>La Formación de Formadores en Salud Publica y su Importancia para los Sistemas de Salud</vt:lpstr>
      <vt:lpstr>Formación en salud: crisis y el gasto</vt:lpstr>
      <vt:lpstr>Formación en salud: números</vt:lpstr>
      <vt:lpstr>Formación en salud pública: distribución</vt:lpstr>
      <vt:lpstr>Calidad de los programas / instituciones de formación en salud</vt:lpstr>
      <vt:lpstr>Desafíos en la formación para los sistemas de salud </vt:lpstr>
      <vt:lpstr>Interacciones con los sistemas de salud - 1</vt:lpstr>
      <vt:lpstr>Interacciones con los sistemas de salud - 2</vt:lpstr>
      <vt:lpstr>Estrategia Global RHS: Fuerza laboral  2030 ...</vt:lpstr>
      <vt:lpstr>Ejemplo: interfaz entre la pos graduación en salud colectiva y el SUS y</vt:lpstr>
      <vt:lpstr>Ejemplo: red de investigaciones en APS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Mario Dal Poz</dc:creator>
  <cp:lastModifiedBy>Ccde09</cp:lastModifiedBy>
  <cp:revision>50</cp:revision>
  <dcterms:created xsi:type="dcterms:W3CDTF">2013-11-03T21:19:11Z</dcterms:created>
  <dcterms:modified xsi:type="dcterms:W3CDTF">2017-05-19T14:29:20Z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TC102867629990</vt:lpwstr>
  </property>
</Properties>
</file>