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17"/>
  </p:notesMasterIdLst>
  <p:handoutMasterIdLst>
    <p:handoutMasterId r:id="rId18"/>
  </p:handoutMasterIdLst>
  <p:sldIdLst>
    <p:sldId id="256" r:id="rId2"/>
    <p:sldId id="338" r:id="rId3"/>
    <p:sldId id="360" r:id="rId4"/>
    <p:sldId id="322" r:id="rId5"/>
    <p:sldId id="310" r:id="rId6"/>
    <p:sldId id="314" r:id="rId7"/>
    <p:sldId id="316" r:id="rId8"/>
    <p:sldId id="318" r:id="rId9"/>
    <p:sldId id="341" r:id="rId10"/>
    <p:sldId id="337" r:id="rId11"/>
    <p:sldId id="345" r:id="rId12"/>
    <p:sldId id="349" r:id="rId13"/>
    <p:sldId id="343" r:id="rId14"/>
    <p:sldId id="342" r:id="rId15"/>
    <p:sldId id="339" r:id="rId16"/>
  </p:sldIdLst>
  <p:sldSz cx="9144000" cy="6858000" type="screen4x3"/>
  <p:notesSz cx="7010400" cy="9296400"/>
  <p:defaultTextStyle>
    <a:defPPr>
      <a:defRPr lang="es-E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CCFF"/>
    <a:srgbClr val="CC99FF"/>
    <a:srgbClr val="990000"/>
    <a:srgbClr val="00CCFF"/>
    <a:srgbClr val="CCECFF"/>
    <a:srgbClr val="9999FF"/>
    <a:srgbClr val="800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84" autoAdjust="0"/>
  </p:normalViewPr>
  <p:slideViewPr>
    <p:cSldViewPr>
      <p:cViewPr varScale="1">
        <p:scale>
          <a:sx n="107" d="100"/>
          <a:sy n="107" d="100"/>
        </p:scale>
        <p:origin x="-17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3177" tIns="46589" rIns="93177" bIns="46589" rtlCol="0"/>
          <a:lstStyle>
            <a:lvl1pPr algn="l">
              <a:defRPr sz="1200">
                <a:cs typeface="Arial" panose="020B0604020202020204" pitchFamily="34" charset="0"/>
              </a:defRPr>
            </a:lvl1pPr>
          </a:lstStyle>
          <a:p>
            <a:pPr>
              <a:defRPr/>
            </a:pPr>
            <a:endParaRPr lang="es-ES"/>
          </a:p>
        </p:txBody>
      </p:sp>
      <p:sp>
        <p:nvSpPr>
          <p:cNvPr id="3" name="Marcador de fecha 2"/>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a:defRPr sz="1200">
                <a:cs typeface="Arial" panose="020B0604020202020204" pitchFamily="34" charset="0"/>
              </a:defRPr>
            </a:lvl1pPr>
          </a:lstStyle>
          <a:p>
            <a:pPr>
              <a:defRPr/>
            </a:pPr>
            <a:fld id="{DC9061AF-B72E-459A-98F1-C9F93B261B1E}" type="datetimeFigureOut">
              <a:rPr lang="es-ES"/>
              <a:pPr>
                <a:defRPr/>
              </a:pPr>
              <a:t>19/05/2017</a:t>
            </a:fld>
            <a:endParaRPr lang="es-ES"/>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a:defRPr sz="1200">
                <a:cs typeface="Arial" panose="020B0604020202020204" pitchFamily="34" charset="0"/>
              </a:defRPr>
            </a:lvl1pPr>
          </a:lstStyle>
          <a:p>
            <a:pPr>
              <a:defRPr/>
            </a:pPr>
            <a:endParaRPr lang="es-ES"/>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FEA2F295-24C1-4475-A8CA-35DC740E32DC}" type="slidenum">
              <a:rPr lang="es-ES"/>
              <a:pPr>
                <a:defRPr/>
              </a:pPr>
              <a:t>‹nº›</a:t>
            </a:fld>
            <a:endParaRPr lang="es-ES"/>
          </a:p>
        </p:txBody>
      </p:sp>
    </p:spTree>
    <p:extLst>
      <p:ext uri="{BB962C8B-B14F-4D97-AF65-F5344CB8AC3E}">
        <p14:creationId xmlns:p14="http://schemas.microsoft.com/office/powerpoint/2010/main" xmlns="" val="1854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es-ES" altLang="es-MX"/>
          </a:p>
        </p:txBody>
      </p:sp>
      <p:sp>
        <p:nvSpPr>
          <p:cNvPr id="178179"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endParaRPr lang="es-ES" altLang="es-MX"/>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8181"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s-ES" altLang="es-MX" noProof="0" smtClean="0"/>
              <a:t>Haga clic para modificar el estilo de texto del patrón</a:t>
            </a:r>
          </a:p>
          <a:p>
            <a:pPr lvl="1"/>
            <a:r>
              <a:rPr lang="es-ES" altLang="es-MX" noProof="0" smtClean="0"/>
              <a:t>Segundo nivel</a:t>
            </a:r>
          </a:p>
          <a:p>
            <a:pPr lvl="2"/>
            <a:r>
              <a:rPr lang="es-ES" altLang="es-MX" noProof="0" smtClean="0"/>
              <a:t>Tercer nivel</a:t>
            </a:r>
          </a:p>
          <a:p>
            <a:pPr lvl="3"/>
            <a:r>
              <a:rPr lang="es-ES" altLang="es-MX" noProof="0" smtClean="0"/>
              <a:t>Cuarto nivel</a:t>
            </a:r>
          </a:p>
          <a:p>
            <a:pPr lvl="4"/>
            <a:r>
              <a:rPr lang="es-ES" altLang="es-MX" noProof="0" smtClean="0"/>
              <a:t>Quinto nivel</a:t>
            </a:r>
          </a:p>
        </p:txBody>
      </p:sp>
      <p:sp>
        <p:nvSpPr>
          <p:cNvPr id="178182"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es-ES" altLang="es-MX"/>
          </a:p>
        </p:txBody>
      </p:sp>
      <p:sp>
        <p:nvSpPr>
          <p:cNvPr id="178183"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6F96135D-A327-4B0C-A37B-2EB4BEC592DA}" type="slidenum">
              <a:rPr lang="es-ES" altLang="es-MX"/>
              <a:pPr>
                <a:defRPr/>
              </a:pPr>
              <a:t>‹nº›</a:t>
            </a:fld>
            <a:endParaRPr lang="es-ES" altLang="es-MX"/>
          </a:p>
        </p:txBody>
      </p:sp>
    </p:spTree>
    <p:extLst>
      <p:ext uri="{BB962C8B-B14F-4D97-AF65-F5344CB8AC3E}">
        <p14:creationId xmlns:p14="http://schemas.microsoft.com/office/powerpoint/2010/main" xmlns="" val="35340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68AD6828-94E8-4468-939F-5D611CC32A02}" type="slidenum">
              <a:rPr lang="es-ES" altLang="es-MX" smtClean="0"/>
              <a:pPr/>
              <a:t>1</a:t>
            </a:fld>
            <a:endParaRPr lang="es-ES" altLang="es-MX"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s-MX" altLang="es-MX" smtClean="0">
              <a:latin typeface="Arial" charset="0"/>
              <a:cs typeface="Arial" charset="0"/>
            </a:endParaRPr>
          </a:p>
        </p:txBody>
      </p:sp>
    </p:spTree>
    <p:extLst>
      <p:ext uri="{BB962C8B-B14F-4D97-AF65-F5344CB8AC3E}">
        <p14:creationId xmlns:p14="http://schemas.microsoft.com/office/powerpoint/2010/main" xmlns="" val="63790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smtClean="0">
                <a:solidFill>
                  <a:schemeClr val="tx1"/>
                </a:solidFill>
                <a:latin typeface="Arial" panose="020B0604020202020204" pitchFamily="34" charset="0"/>
                <a:ea typeface="+mn-ea"/>
                <a:cs typeface="Arial" panose="020B0604020202020204" pitchFamily="34" charset="0"/>
              </a:rPr>
              <a:t>Todas estas consideraciones que modestamente hemos presentado se desarrollan en un mundo afectado por las guerras o la amenaza de ella, las crisis financieras y energéticas, el cambio climático, la devastación del medio ambiente, el continuo esfuerzo de las fuerzas del mal por restablecer la unipolaridad, la aparición de enfermedades letales, entre otros problemas que amenazan con hacer desaparecer a la propia humanidad</a:t>
            </a:r>
          </a:p>
          <a:p>
            <a:r>
              <a:rPr lang="es-MX" sz="1200" kern="1200" dirty="0" smtClean="0">
                <a:solidFill>
                  <a:schemeClr val="tx1"/>
                </a:solidFill>
                <a:latin typeface="Arial" panose="020B0604020202020204" pitchFamily="34" charset="0"/>
                <a:ea typeface="+mn-ea"/>
                <a:cs typeface="Arial" panose="020B0604020202020204" pitchFamily="34" charset="0"/>
              </a:rPr>
              <a:t>En este difícil escenario es imprescindible que nuestra educación sea liberadora, que incluya firmemente una cultura de paz, del buen vivir, del respeto al derecho ajeno, como expresara el Benemérito de las Américas, del análisis propio y con argumentos sólidos de las realidades del mundo y su futuro.</a:t>
            </a:r>
            <a:endParaRPr lang="es-ES" sz="1200" kern="1200" dirty="0" smtClean="0">
              <a:solidFill>
                <a:schemeClr val="tx1"/>
              </a:solidFill>
              <a:latin typeface="Arial" panose="020B0604020202020204" pitchFamily="34" charset="0"/>
              <a:ea typeface="+mn-ea"/>
              <a:cs typeface="Arial" panose="020B0604020202020204" pitchFamily="34" charset="0"/>
            </a:endParaRPr>
          </a:p>
          <a:p>
            <a:r>
              <a:rPr lang="es-MX" sz="1200" kern="1200" dirty="0" smtClean="0">
                <a:solidFill>
                  <a:schemeClr val="tx1"/>
                </a:solidFill>
                <a:latin typeface="Arial" panose="020B0604020202020204" pitchFamily="34" charset="0"/>
                <a:ea typeface="+mn-ea"/>
                <a:cs typeface="Arial" panose="020B0604020202020204" pitchFamily="34" charset="0"/>
              </a:rPr>
              <a:t>La educación, y en ella los maestros y profesores, tenemos el sagrado compromiso de formar a esas generaciones que continuarán la obra de nuestros próceres y situarán a América Latina y el Caribe en el lugar que le corresponde en el concierto de las naciones</a:t>
            </a:r>
            <a:endParaRPr lang="es-ES" dirty="0"/>
          </a:p>
        </p:txBody>
      </p:sp>
      <p:sp>
        <p:nvSpPr>
          <p:cNvPr id="4" name="3 Marcador de número de diapositiva"/>
          <p:cNvSpPr>
            <a:spLocks noGrp="1"/>
          </p:cNvSpPr>
          <p:nvPr>
            <p:ph type="sldNum" sz="quarter" idx="10"/>
          </p:nvPr>
        </p:nvSpPr>
        <p:spPr/>
        <p:txBody>
          <a:bodyPr/>
          <a:lstStyle/>
          <a:p>
            <a:pPr>
              <a:defRPr/>
            </a:pPr>
            <a:fld id="{6F96135D-A327-4B0C-A37B-2EB4BEC592DA}" type="slidenum">
              <a:rPr lang="es-ES" altLang="es-MX" smtClean="0"/>
              <a:pPr>
                <a:defRPr/>
              </a:pPr>
              <a:t>2</a:t>
            </a:fld>
            <a:endParaRPr lang="es-ES" altLang="es-MX"/>
          </a:p>
        </p:txBody>
      </p:sp>
    </p:spTree>
    <p:extLst>
      <p:ext uri="{BB962C8B-B14F-4D97-AF65-F5344CB8AC3E}">
        <p14:creationId xmlns:p14="http://schemas.microsoft.com/office/powerpoint/2010/main" xmlns="" val="4209242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MX" sz="1200" kern="1200" dirty="0" smtClean="0">
                <a:solidFill>
                  <a:schemeClr val="tx1"/>
                </a:solidFill>
                <a:latin typeface="Arial" panose="020B0604020202020204" pitchFamily="34" charset="0"/>
                <a:ea typeface="+mn-ea"/>
                <a:cs typeface="Arial" panose="020B0604020202020204" pitchFamily="34" charset="0"/>
              </a:rPr>
              <a:t>universidad innovadora es la que se reforma permanentemente, enriqueciendo su modelo de gestión, para cumplir mejor su función social mediante la sinergia de las actividades de formación, investigación y la extensión universitarias, vinculadas siempre con la sociedad; universidad que favorece los procesos de acceso, permanencia y egreso de los estudiantes”.</a:t>
            </a:r>
            <a:endParaRPr lang="es-ES" sz="1200" kern="1200" dirty="0" smtClean="0">
              <a:solidFill>
                <a:schemeClr val="tx1"/>
              </a:solidFill>
              <a:latin typeface="Arial" panose="020B0604020202020204" pitchFamily="34" charset="0"/>
              <a:ea typeface="+mn-ea"/>
              <a:cs typeface="Arial" panose="020B0604020202020204" pitchFamily="34" charset="0"/>
            </a:endParaRPr>
          </a:p>
          <a:p>
            <a:endParaRPr lang="es-ES" dirty="0"/>
          </a:p>
        </p:txBody>
      </p:sp>
      <p:sp>
        <p:nvSpPr>
          <p:cNvPr id="4" name="3 Marcador de número de diapositiva"/>
          <p:cNvSpPr>
            <a:spLocks noGrp="1"/>
          </p:cNvSpPr>
          <p:nvPr>
            <p:ph type="sldNum" sz="quarter" idx="10"/>
          </p:nvPr>
        </p:nvSpPr>
        <p:spPr/>
        <p:txBody>
          <a:bodyPr/>
          <a:lstStyle/>
          <a:p>
            <a:pPr>
              <a:defRPr/>
            </a:pPr>
            <a:fld id="{6F96135D-A327-4B0C-A37B-2EB4BEC592DA}" type="slidenum">
              <a:rPr lang="es-ES" altLang="es-MX" smtClean="0"/>
              <a:pPr>
                <a:defRPr/>
              </a:pPr>
              <a:t>3</a:t>
            </a:fld>
            <a:endParaRPr lang="es-ES" altLang="es-MX"/>
          </a:p>
        </p:txBody>
      </p:sp>
    </p:spTree>
    <p:extLst>
      <p:ext uri="{BB962C8B-B14F-4D97-AF65-F5344CB8AC3E}">
        <p14:creationId xmlns:p14="http://schemas.microsoft.com/office/powerpoint/2010/main" xmlns="" val="1032917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imagen de diapositiva 1"/>
          <p:cNvSpPr>
            <a:spLocks noGrp="1" noRot="1" noChangeAspect="1" noTextEdit="1"/>
          </p:cNvSpPr>
          <p:nvPr>
            <p:ph type="sldImg"/>
          </p:nvPr>
        </p:nvSpPr>
        <p:spPr>
          <a:ln/>
        </p:spPr>
      </p:sp>
      <p:sp>
        <p:nvSpPr>
          <p:cNvPr id="28675" name="Marcador de notas 2"/>
          <p:cNvSpPr>
            <a:spLocks noGrp="1"/>
          </p:cNvSpPr>
          <p:nvPr>
            <p:ph type="body" idx="1"/>
          </p:nvPr>
        </p:nvSpPr>
        <p:spPr>
          <a:noFill/>
        </p:spPr>
        <p:txBody>
          <a:bodyPr/>
          <a:lstStyle/>
          <a:p>
            <a:r>
              <a:rPr lang="es-MX" smtClean="0">
                <a:latin typeface="Arial" charset="0"/>
                <a:cs typeface="Arial" charset="0"/>
              </a:rPr>
              <a:t>La Asociación Internacional de Universidades define la internacionalización universitaria como ¨un proceso que integra una dimensión o perspectiva internacional o intercultural en las funciones principales de las universidades, que son: enseñanza, investigación y servicios¨</a:t>
            </a:r>
            <a:r>
              <a:rPr lang="es-ES" smtClean="0">
                <a:latin typeface="Arial" charset="0"/>
                <a:cs typeface="Arial" charset="0"/>
              </a:rPr>
              <a:t>.</a:t>
            </a:r>
            <a:r>
              <a:rPr lang="es-ES" baseline="30000" smtClean="0">
                <a:latin typeface="Arial" charset="0"/>
                <a:cs typeface="Arial" charset="0"/>
              </a:rPr>
              <a:t>1</a:t>
            </a:r>
            <a:endParaRPr lang="es-ES" smtClean="0">
              <a:latin typeface="Arial" charset="0"/>
              <a:cs typeface="Arial" charset="0"/>
            </a:endParaRPr>
          </a:p>
          <a:p>
            <a:r>
              <a:rPr lang="es-ES" smtClean="0">
                <a:latin typeface="Arial" charset="0"/>
                <a:cs typeface="Arial" charset="0"/>
              </a:rPr>
              <a:t>La internacionalización constituye un objetivo y un proceso que se manifiesta especialmente hacia el interior de la institución. También constituye una estrategia para difundir su oferta educativa y de investigación en un espacio supranacional. Una visión pone el énfasis en el interior y la otra en el exterior. La primera entiende la internacionalización como un proceso para la mejora de la calidad y pertinencia de la universidad y la otra la entiende como un proceso para proyectar la universidad y ganar influencia y beneficios en un ámbito internacional. </a:t>
            </a:r>
          </a:p>
          <a:p>
            <a:r>
              <a:rPr lang="es-MX" smtClean="0">
                <a:latin typeface="Arial" charset="0"/>
                <a:cs typeface="Arial" charset="0"/>
              </a:rPr>
              <a:t>El proceso de internacionalización, en el marco educativo, ha sido entendido de diferentes maneras. Para algunos investigadores se refiere a la posibilidad de movilidad entre los países de los miembros de la comunidad académica; para otros como la respuesta a la globalización, otros como la transmisión de conocimientos desde y hacia otros países, con la oferta de seminarios o actividades donde se puntualice alguna actividad internacional y otros la conciben como un indicador curricular.</a:t>
            </a:r>
            <a:endParaRPr lang="es-ES" smtClean="0">
              <a:latin typeface="Arial" charset="0"/>
              <a:cs typeface="Arial" charset="0"/>
            </a:endParaRPr>
          </a:p>
          <a:p>
            <a:r>
              <a:rPr lang="es-ES" smtClean="0">
                <a:latin typeface="Arial" charset="0"/>
                <a:cs typeface="Arial" charset="0"/>
              </a:rPr>
              <a:t>Cuba. Comité Central del PCC. Lineamientos de la política Económica y Social del PCC. VI Congreso del PCC. La Habana; 2011. </a:t>
            </a:r>
          </a:p>
          <a:p>
            <a:r>
              <a:rPr lang="es-ES" smtClean="0">
                <a:latin typeface="Arial" charset="0"/>
                <a:cs typeface="Arial" charset="0"/>
              </a:rPr>
              <a:t> </a:t>
            </a:r>
          </a:p>
          <a:p>
            <a:r>
              <a:rPr lang="es-ES" smtClean="0">
                <a:latin typeface="Arial" charset="0"/>
                <a:cs typeface="Arial" charset="0"/>
              </a:rPr>
              <a:t> </a:t>
            </a:r>
          </a:p>
          <a:p>
            <a:pPr>
              <a:buClr>
                <a:srgbClr val="3333CC"/>
              </a:buClr>
              <a:buFont typeface="Wingdings" pitchFamily="2" charset="2"/>
              <a:buNone/>
            </a:pPr>
            <a:r>
              <a:rPr lang="es-ES" b="1" smtClean="0">
                <a:solidFill>
                  <a:srgbClr val="000000"/>
                </a:solidFill>
                <a:latin typeface="Arial" charset="0"/>
                <a:cs typeface="Arial" charset="0"/>
              </a:rPr>
              <a:t>Permite:</a:t>
            </a:r>
          </a:p>
          <a:p>
            <a:pPr>
              <a:buClr>
                <a:srgbClr val="3333CC"/>
              </a:buClr>
            </a:pPr>
            <a:r>
              <a:rPr lang="es-ES" b="1" smtClean="0">
                <a:solidFill>
                  <a:srgbClr val="000000"/>
                </a:solidFill>
                <a:latin typeface="Arial" charset="0"/>
                <a:cs typeface="Arial" charset="0"/>
              </a:rPr>
              <a:t>Integración intercultural</a:t>
            </a:r>
          </a:p>
          <a:p>
            <a:pPr>
              <a:buClr>
                <a:srgbClr val="3333CC"/>
              </a:buClr>
            </a:pPr>
            <a:r>
              <a:rPr lang="es-ES" b="1" smtClean="0">
                <a:solidFill>
                  <a:srgbClr val="000000"/>
                </a:solidFill>
                <a:latin typeface="Arial" charset="0"/>
                <a:cs typeface="Arial" charset="0"/>
              </a:rPr>
              <a:t>Educación para el desarrollo sostenible (cambio de valores, conductas y estilos de vida) </a:t>
            </a:r>
          </a:p>
          <a:p>
            <a:pPr algn="just">
              <a:buClr>
                <a:srgbClr val="3333CC"/>
              </a:buClr>
            </a:pPr>
            <a:r>
              <a:rPr lang="es-ES" b="1" smtClean="0">
                <a:solidFill>
                  <a:srgbClr val="000000"/>
                </a:solidFill>
                <a:latin typeface="Arial" charset="0"/>
                <a:cs typeface="Arial" charset="0"/>
              </a:rPr>
              <a:t>La responsabilidad de la preservación debe ser compartida por todos los pueblos, países y regiones del planeta para  asegurar la sostenibilidad.</a:t>
            </a:r>
            <a:endParaRPr lang="es-ES" altLang="es-ES" b="1" smtClean="0">
              <a:solidFill>
                <a:srgbClr val="000000"/>
              </a:solidFill>
              <a:latin typeface="Arial" charset="0"/>
              <a:cs typeface="Arial" charset="0"/>
            </a:endParaRPr>
          </a:p>
          <a:p>
            <a:endParaRPr lang="es-ES" smtClean="0">
              <a:latin typeface="Arial" charset="0"/>
              <a:cs typeface="Arial" charset="0"/>
            </a:endParaRPr>
          </a:p>
          <a:p>
            <a:endParaRPr lang="es-ES" smtClean="0">
              <a:latin typeface="Arial" charset="0"/>
              <a:cs typeface="Arial" charset="0"/>
            </a:endParaRPr>
          </a:p>
          <a:p>
            <a:endParaRPr lang="es-ES" smtClean="0">
              <a:latin typeface="Arial" charset="0"/>
              <a:cs typeface="Arial" charset="0"/>
            </a:endParaRPr>
          </a:p>
        </p:txBody>
      </p:sp>
      <p:sp>
        <p:nvSpPr>
          <p:cNvPr id="28676" name="Marcador de número de diapositiva 3"/>
          <p:cNvSpPr>
            <a:spLocks noGrp="1"/>
          </p:cNvSpPr>
          <p:nvPr>
            <p:ph type="sldNum" sz="quarter" idx="5"/>
          </p:nvPr>
        </p:nvSpPr>
        <p:spPr>
          <a:noFill/>
          <a:ln>
            <a:miter lim="800000"/>
            <a:headEnd/>
            <a:tailEnd/>
          </a:ln>
        </p:spPr>
        <p:txBody>
          <a:bodyPr/>
          <a:lstStyle/>
          <a:p>
            <a:fld id="{BB2CA9A7-99D0-4204-B272-0EDE346FC1A0}" type="slidenum">
              <a:rPr lang="es-ES" altLang="es-MX" smtClean="0"/>
              <a:pPr/>
              <a:t>9</a:t>
            </a:fld>
            <a:endParaRPr lang="es-ES" altLang="es-MX" smtClean="0"/>
          </a:p>
        </p:txBody>
      </p:sp>
    </p:spTree>
    <p:extLst>
      <p:ext uri="{BB962C8B-B14F-4D97-AF65-F5344CB8AC3E}">
        <p14:creationId xmlns:p14="http://schemas.microsoft.com/office/powerpoint/2010/main" xmlns="" val="1465664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Marcador de imagen de diapositiva 1"/>
          <p:cNvSpPr>
            <a:spLocks noGrp="1" noRot="1" noChangeAspect="1" noTextEdit="1"/>
          </p:cNvSpPr>
          <p:nvPr>
            <p:ph type="sldImg"/>
          </p:nvPr>
        </p:nvSpPr>
        <p:spPr>
          <a:ln/>
        </p:spPr>
      </p:sp>
      <p:sp>
        <p:nvSpPr>
          <p:cNvPr id="29699" name="Marcador de notas 2"/>
          <p:cNvSpPr>
            <a:spLocks noGrp="1"/>
          </p:cNvSpPr>
          <p:nvPr>
            <p:ph type="body" idx="1"/>
          </p:nvPr>
        </p:nvSpPr>
        <p:spPr>
          <a:noFill/>
        </p:spPr>
        <p:txBody>
          <a:bodyPr/>
          <a:lstStyle/>
          <a:p>
            <a:endParaRPr lang="es-ES" altLang="es-ES" smtClean="0">
              <a:latin typeface="Arial" charset="0"/>
              <a:cs typeface="Arial" charset="0"/>
            </a:endParaRPr>
          </a:p>
        </p:txBody>
      </p:sp>
      <p:sp>
        <p:nvSpPr>
          <p:cNvPr id="29700" name="Marcador de número de diapositiva 3"/>
          <p:cNvSpPr>
            <a:spLocks noGrp="1"/>
          </p:cNvSpPr>
          <p:nvPr>
            <p:ph type="sldNum" sz="quarter" idx="5"/>
          </p:nvPr>
        </p:nvSpPr>
        <p:spPr>
          <a:noFill/>
          <a:ln>
            <a:miter lim="800000"/>
            <a:headEnd/>
            <a:tailEnd/>
          </a:ln>
        </p:spPr>
        <p:txBody>
          <a:bodyPr/>
          <a:lstStyle/>
          <a:p>
            <a:fld id="{952CF610-142E-4878-98D6-536960445F9E}" type="slidenum">
              <a:rPr lang="es-ES" altLang="es-MX" smtClean="0"/>
              <a:pPr/>
              <a:t>10</a:t>
            </a:fld>
            <a:endParaRPr lang="es-ES" altLang="es-MX" smtClean="0"/>
          </a:p>
        </p:txBody>
      </p:sp>
    </p:spTree>
    <p:extLst>
      <p:ext uri="{BB962C8B-B14F-4D97-AF65-F5344CB8AC3E}">
        <p14:creationId xmlns:p14="http://schemas.microsoft.com/office/powerpoint/2010/main" xmlns="" val="728483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a:ln/>
        </p:spPr>
      </p:sp>
      <p:sp>
        <p:nvSpPr>
          <p:cNvPr id="30723" name="2 Marcador de notas"/>
          <p:cNvSpPr>
            <a:spLocks noGrp="1"/>
          </p:cNvSpPr>
          <p:nvPr>
            <p:ph type="body" idx="1"/>
          </p:nvPr>
        </p:nvSpPr>
        <p:spPr>
          <a:noFill/>
        </p:spPr>
        <p:txBody>
          <a:bodyPr/>
          <a:lstStyle/>
          <a:p>
            <a:r>
              <a:rPr lang="es-ES_tradnl" smtClean="0">
                <a:latin typeface="Calibri" pitchFamily="34" charset="0"/>
                <a:cs typeface="Arial" charset="0"/>
              </a:rPr>
              <a:t>La estrategia de Internacionalización en la ENSAP transversaliza las funciones sustantivas de la Universidad como son la docencia, investigación y proyección social, así como lo relacionado con temas como: movilidad de estudiantes, profesores, investigadores y administrativos; doble titulación; cualificación docente; programas de postgrado conjuntos; estancias investigativas; profesores visitantes y participación en grupos de investigación, entre otras. </a:t>
            </a:r>
            <a:br>
              <a:rPr lang="es-ES_tradnl" smtClean="0">
                <a:latin typeface="Calibri" pitchFamily="34" charset="0"/>
                <a:cs typeface="Arial" charset="0"/>
              </a:rPr>
            </a:br>
            <a:endParaRPr lang="es-ES" smtClean="0">
              <a:latin typeface="Calibri" pitchFamily="34" charset="0"/>
              <a:cs typeface="Arial" charset="0"/>
            </a:endParaRPr>
          </a:p>
          <a:p>
            <a:r>
              <a:rPr lang="es-ES_tradnl" smtClean="0">
                <a:latin typeface="Calibri" pitchFamily="34" charset="0"/>
                <a:cs typeface="Arial" charset="0"/>
              </a:rPr>
              <a:t>Recientes esfuerzos no han sido suficientes para satisfacer las necesidades aperturistas de una comunidad académica que se obliga a ser más competitiva en un escenario que exige de nuevas habilidades y formas de interrelacionarse. </a:t>
            </a:r>
            <a:endParaRPr lang="es-ES" smtClean="0">
              <a:latin typeface="Calibri" pitchFamily="34" charset="0"/>
              <a:cs typeface="Arial" charset="0"/>
            </a:endParaRPr>
          </a:p>
          <a:p>
            <a:r>
              <a:rPr lang="es-ES_tradnl" smtClean="0">
                <a:latin typeface="Calibri" pitchFamily="34" charset="0"/>
                <a:cs typeface="Arial" charset="0"/>
              </a:rPr>
              <a:t> </a:t>
            </a:r>
            <a:endParaRPr lang="es-ES" smtClean="0">
              <a:latin typeface="Calibri" pitchFamily="34" charset="0"/>
              <a:cs typeface="Arial" charset="0"/>
            </a:endParaRPr>
          </a:p>
          <a:p>
            <a:pPr eaLnBrk="1" hangingPunct="1">
              <a:spcBef>
                <a:spcPct val="0"/>
              </a:spcBef>
            </a:pPr>
            <a:r>
              <a:rPr lang="es-ES_tradnl" smtClean="0">
                <a:latin typeface="Calibri" pitchFamily="34" charset="0"/>
                <a:cs typeface="Arial" charset="0"/>
              </a:rPr>
              <a:t>La internacionalización de la actividad postgraduada de la ENSAP permite mostrar un nuevo paradigma orientador de una praxis transformadora de las desigualdades e inequidades no superadas en la región.  </a:t>
            </a:r>
            <a:endParaRPr lang="es-ES" smtClean="0">
              <a:latin typeface="Calibri" pitchFamily="34" charset="0"/>
              <a:cs typeface="Arial" charset="0"/>
            </a:endParaRPr>
          </a:p>
          <a:p>
            <a:endParaRPr lang="es-ES" smtClean="0">
              <a:latin typeface="Arial" charset="0"/>
              <a:cs typeface="Arial" charset="0"/>
            </a:endParaRPr>
          </a:p>
        </p:txBody>
      </p:sp>
      <p:sp>
        <p:nvSpPr>
          <p:cNvPr id="30724" name="3 Marcador de número de diapositiva"/>
          <p:cNvSpPr>
            <a:spLocks noGrp="1"/>
          </p:cNvSpPr>
          <p:nvPr>
            <p:ph type="sldNum" sz="quarter" idx="5"/>
          </p:nvPr>
        </p:nvSpPr>
        <p:spPr>
          <a:noFill/>
          <a:ln>
            <a:miter lim="800000"/>
            <a:headEnd/>
            <a:tailEnd/>
          </a:ln>
        </p:spPr>
        <p:txBody>
          <a:bodyPr/>
          <a:lstStyle/>
          <a:p>
            <a:fld id="{B764F17F-0AA5-4A17-9055-A0A40D21DA14}" type="slidenum">
              <a:rPr lang="es-ES" smtClean="0"/>
              <a:pPr/>
              <a:t>11</a:t>
            </a:fld>
            <a:endParaRPr lang="es-ES" smtClean="0"/>
          </a:p>
        </p:txBody>
      </p:sp>
    </p:spTree>
    <p:extLst>
      <p:ext uri="{BB962C8B-B14F-4D97-AF65-F5344CB8AC3E}">
        <p14:creationId xmlns:p14="http://schemas.microsoft.com/office/powerpoint/2010/main" xmlns="" val="35386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93EC3B15-EB2C-480D-AFB1-9CCCDF00BD78}" type="slidenum">
              <a:rPr lang="es-ES" altLang="es-MX" smtClean="0"/>
              <a:pPr/>
              <a:t>15</a:t>
            </a:fld>
            <a:endParaRPr lang="es-ES" altLang="es-MX"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s-MX" altLang="es-MX" smtClean="0">
              <a:latin typeface="Arial" charset="0"/>
              <a:cs typeface="Arial" charset="0"/>
            </a:endParaRPr>
          </a:p>
        </p:txBody>
      </p:sp>
    </p:spTree>
    <p:extLst>
      <p:ext uri="{BB962C8B-B14F-4D97-AF65-F5344CB8AC3E}">
        <p14:creationId xmlns:p14="http://schemas.microsoft.com/office/powerpoint/2010/main" xmlns="" val="324777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s-MX" altLang="es-MX" smtClean="0"/>
            </a:p>
          </p:txBody>
        </p:sp>
      </p:grpSp>
      <p:sp>
        <p:nvSpPr>
          <p:cNvPr id="147468" name="Rectangle 12"/>
          <p:cNvSpPr>
            <a:spLocks noGrp="1" noChangeArrowheads="1"/>
          </p:cNvSpPr>
          <p:nvPr>
            <p:ph type="ctrTitle"/>
          </p:nvPr>
        </p:nvSpPr>
        <p:spPr>
          <a:xfrm>
            <a:off x="990600" y="1676400"/>
            <a:ext cx="7772400" cy="1462088"/>
          </a:xfrm>
        </p:spPr>
        <p:txBody>
          <a:bodyPr/>
          <a:lstStyle>
            <a:lvl1pPr>
              <a:defRPr/>
            </a:lvl1pPr>
          </a:lstStyle>
          <a:p>
            <a:pPr lvl="0"/>
            <a:r>
              <a:rPr lang="es-ES" altLang="es-MX" noProof="0" smtClean="0"/>
              <a:t>Haga clic para cambiar el estilo de título	</a:t>
            </a:r>
          </a:p>
        </p:txBody>
      </p:sp>
      <p:sp>
        <p:nvSpPr>
          <p:cNvPr id="147469"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s-ES" altLang="es-MX" noProof="0" smtClean="0"/>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ltLang="es-MX"/>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ltLang="es-MX"/>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7211837-7451-474B-A34A-18DAF889C23D}" type="slidenum">
              <a:rPr lang="es-ES" altLang="es-MX"/>
              <a:pPr>
                <a:defRPr/>
              </a:pPr>
              <a:t>‹nº›</a:t>
            </a:fld>
            <a:endParaRPr lang="es-ES" alt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6" name="Rectangle 13"/>
          <p:cNvSpPr>
            <a:spLocks noGrp="1" noChangeArrowheads="1"/>
          </p:cNvSpPr>
          <p:nvPr>
            <p:ph type="sldNum" sz="quarter" idx="12"/>
          </p:nvPr>
        </p:nvSpPr>
        <p:spPr>
          <a:ln/>
        </p:spPr>
        <p:txBody>
          <a:bodyPr/>
          <a:lstStyle>
            <a:lvl1pPr>
              <a:defRPr/>
            </a:lvl1pPr>
          </a:lstStyle>
          <a:p>
            <a:pPr>
              <a:defRPr/>
            </a:pPr>
            <a:fld id="{6BBCFE6C-84B8-41B7-A041-388CC81CF781}" type="slidenum">
              <a:rPr lang="es-ES" altLang="es-MX"/>
              <a:pPr>
                <a:defRPr/>
              </a:pPr>
              <a:t>‹nº›</a:t>
            </a:fld>
            <a:endParaRPr lang="es-ES" alt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214313"/>
            <a:ext cx="1951038" cy="5918200"/>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1150938" y="214313"/>
            <a:ext cx="5700712" cy="5918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6" name="Rectangle 13"/>
          <p:cNvSpPr>
            <a:spLocks noGrp="1" noChangeArrowheads="1"/>
          </p:cNvSpPr>
          <p:nvPr>
            <p:ph type="sldNum" sz="quarter" idx="12"/>
          </p:nvPr>
        </p:nvSpPr>
        <p:spPr>
          <a:ln/>
        </p:spPr>
        <p:txBody>
          <a:bodyPr/>
          <a:lstStyle>
            <a:lvl1pPr>
              <a:defRPr/>
            </a:lvl1pPr>
          </a:lstStyle>
          <a:p>
            <a:pPr>
              <a:defRPr/>
            </a:pPr>
            <a:fld id="{40343A6A-BFE5-4FF8-BC04-3B00E012E514}" type="slidenum">
              <a:rPr lang="es-ES" altLang="es-MX"/>
              <a:pPr>
                <a:defRPr/>
              </a:pPr>
              <a:t>‹nº›</a:t>
            </a:fld>
            <a:endParaRPr lang="es-ES" alt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6" name="Rectangle 13"/>
          <p:cNvSpPr>
            <a:spLocks noGrp="1" noChangeArrowheads="1"/>
          </p:cNvSpPr>
          <p:nvPr>
            <p:ph type="sldNum" sz="quarter" idx="12"/>
          </p:nvPr>
        </p:nvSpPr>
        <p:spPr>
          <a:ln/>
        </p:spPr>
        <p:txBody>
          <a:bodyPr/>
          <a:lstStyle>
            <a:lvl1pPr>
              <a:defRPr/>
            </a:lvl1pPr>
          </a:lstStyle>
          <a:p>
            <a:pPr>
              <a:defRPr/>
            </a:pPr>
            <a:fld id="{24626EF1-659E-4EF1-A1ED-EA274ABEB8C9}" type="slidenum">
              <a:rPr lang="es-ES" altLang="es-MX"/>
              <a:pPr>
                <a:defRPr/>
              </a:pPr>
              <a:t>‹nº›</a:t>
            </a:fld>
            <a:endParaRPr lang="es-ES" alt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6" name="Rectangle 13"/>
          <p:cNvSpPr>
            <a:spLocks noGrp="1" noChangeArrowheads="1"/>
          </p:cNvSpPr>
          <p:nvPr>
            <p:ph type="sldNum" sz="quarter" idx="12"/>
          </p:nvPr>
        </p:nvSpPr>
        <p:spPr>
          <a:ln/>
        </p:spPr>
        <p:txBody>
          <a:bodyPr/>
          <a:lstStyle>
            <a:lvl1pPr>
              <a:defRPr/>
            </a:lvl1pPr>
          </a:lstStyle>
          <a:p>
            <a:pPr>
              <a:defRPr/>
            </a:pPr>
            <a:fld id="{5A48C220-10CA-42D7-9C7D-3807CAB2A25B}" type="slidenum">
              <a:rPr lang="es-ES" altLang="es-MX"/>
              <a:pPr>
                <a:defRPr/>
              </a:pPr>
              <a:t>‹nº›</a:t>
            </a:fld>
            <a:endParaRPr lang="es-ES" alt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1182688" y="2017713"/>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5145088" y="2017713"/>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7" name="Rectangle 13"/>
          <p:cNvSpPr>
            <a:spLocks noGrp="1" noChangeArrowheads="1"/>
          </p:cNvSpPr>
          <p:nvPr>
            <p:ph type="sldNum" sz="quarter" idx="12"/>
          </p:nvPr>
        </p:nvSpPr>
        <p:spPr>
          <a:ln/>
        </p:spPr>
        <p:txBody>
          <a:bodyPr/>
          <a:lstStyle>
            <a:lvl1pPr>
              <a:defRPr/>
            </a:lvl1pPr>
          </a:lstStyle>
          <a:p>
            <a:pPr>
              <a:defRPr/>
            </a:pPr>
            <a:fld id="{1B35D171-46DD-400C-ACAF-00EBBB6A565F}" type="slidenum">
              <a:rPr lang="es-ES" altLang="es-MX"/>
              <a:pPr>
                <a:defRPr/>
              </a:pPr>
              <a:t>‹nº›</a:t>
            </a:fld>
            <a:endParaRPr lang="es-ES" alt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8"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9" name="Rectangle 13"/>
          <p:cNvSpPr>
            <a:spLocks noGrp="1" noChangeArrowheads="1"/>
          </p:cNvSpPr>
          <p:nvPr>
            <p:ph type="sldNum" sz="quarter" idx="12"/>
          </p:nvPr>
        </p:nvSpPr>
        <p:spPr>
          <a:ln/>
        </p:spPr>
        <p:txBody>
          <a:bodyPr/>
          <a:lstStyle>
            <a:lvl1pPr>
              <a:defRPr/>
            </a:lvl1pPr>
          </a:lstStyle>
          <a:p>
            <a:pPr>
              <a:defRPr/>
            </a:pPr>
            <a:fld id="{78EF00F9-3F3B-4B1A-8364-B62A48AFD8BA}" type="slidenum">
              <a:rPr lang="es-ES" altLang="es-MX"/>
              <a:pPr>
                <a:defRPr/>
              </a:pPr>
              <a:t>‹nº›</a:t>
            </a:fld>
            <a:endParaRPr lang="es-ES" alt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4"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5" name="Rectangle 13"/>
          <p:cNvSpPr>
            <a:spLocks noGrp="1" noChangeArrowheads="1"/>
          </p:cNvSpPr>
          <p:nvPr>
            <p:ph type="sldNum" sz="quarter" idx="12"/>
          </p:nvPr>
        </p:nvSpPr>
        <p:spPr>
          <a:ln/>
        </p:spPr>
        <p:txBody>
          <a:bodyPr/>
          <a:lstStyle>
            <a:lvl1pPr>
              <a:defRPr/>
            </a:lvl1pPr>
          </a:lstStyle>
          <a:p>
            <a:pPr>
              <a:defRPr/>
            </a:pPr>
            <a:fld id="{EF2333BC-1DF5-4A03-825C-47CA6F0EFEE2}" type="slidenum">
              <a:rPr lang="es-ES" altLang="es-MX"/>
              <a:pPr>
                <a:defRPr/>
              </a:pPr>
              <a:t>‹nº›</a:t>
            </a:fld>
            <a:endParaRPr lang="es-ES" alt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3"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4" name="Rectangle 13"/>
          <p:cNvSpPr>
            <a:spLocks noGrp="1" noChangeArrowheads="1"/>
          </p:cNvSpPr>
          <p:nvPr>
            <p:ph type="sldNum" sz="quarter" idx="12"/>
          </p:nvPr>
        </p:nvSpPr>
        <p:spPr>
          <a:ln/>
        </p:spPr>
        <p:txBody>
          <a:bodyPr/>
          <a:lstStyle>
            <a:lvl1pPr>
              <a:defRPr/>
            </a:lvl1pPr>
          </a:lstStyle>
          <a:p>
            <a:pPr>
              <a:defRPr/>
            </a:pPr>
            <a:fld id="{77468C13-1DCF-49D6-9E2B-1CA96E75A5A7}" type="slidenum">
              <a:rPr lang="es-ES" altLang="es-MX"/>
              <a:pPr>
                <a:defRPr/>
              </a:pPr>
              <a:t>‹nº›</a:t>
            </a:fld>
            <a:endParaRPr lang="es-ES" alt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7" name="Rectangle 13"/>
          <p:cNvSpPr>
            <a:spLocks noGrp="1" noChangeArrowheads="1"/>
          </p:cNvSpPr>
          <p:nvPr>
            <p:ph type="sldNum" sz="quarter" idx="12"/>
          </p:nvPr>
        </p:nvSpPr>
        <p:spPr>
          <a:ln/>
        </p:spPr>
        <p:txBody>
          <a:bodyPr/>
          <a:lstStyle>
            <a:lvl1pPr>
              <a:defRPr/>
            </a:lvl1pPr>
          </a:lstStyle>
          <a:p>
            <a:pPr>
              <a:defRPr/>
            </a:pPr>
            <a:fld id="{0ACA9BE0-F97F-4F43-AAAF-F63CF48401BA}" type="slidenum">
              <a:rPr lang="es-ES" altLang="es-MX"/>
              <a:pPr>
                <a:defRPr/>
              </a:pPr>
              <a:t>‹nº›</a:t>
            </a:fld>
            <a:endParaRPr lang="es-ES" alt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ltLang="es-MX"/>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MX"/>
          </a:p>
        </p:txBody>
      </p:sp>
      <p:sp>
        <p:nvSpPr>
          <p:cNvPr id="7" name="Rectangle 13"/>
          <p:cNvSpPr>
            <a:spLocks noGrp="1" noChangeArrowheads="1"/>
          </p:cNvSpPr>
          <p:nvPr>
            <p:ph type="sldNum" sz="quarter" idx="12"/>
          </p:nvPr>
        </p:nvSpPr>
        <p:spPr>
          <a:ln/>
        </p:spPr>
        <p:txBody>
          <a:bodyPr/>
          <a:lstStyle>
            <a:lvl1pPr>
              <a:defRPr/>
            </a:lvl1pPr>
          </a:lstStyle>
          <a:p>
            <a:pPr>
              <a:defRPr/>
            </a:pPr>
            <a:fld id="{5316AA83-F5F4-43EC-9566-9C916ACA7CBA}" type="slidenum">
              <a:rPr lang="es-ES" altLang="es-MX"/>
              <a:pPr>
                <a:defRPr/>
              </a:pPr>
              <a:t>‹nº›</a:t>
            </a:fld>
            <a:endParaRPr lang="es-ES" alt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s-MX" altLang="es-MX" sz="240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altLang="es-MX" smtClean="0"/>
              <a:t>Haga clic para cambiar el estilo de título	</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p>
        </p:txBody>
      </p:sp>
      <p:sp>
        <p:nvSpPr>
          <p:cNvPr id="146443"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400">
                <a:cs typeface="Arial" panose="020B0604020202020204" pitchFamily="34" charset="0"/>
              </a:defRPr>
            </a:lvl1pPr>
          </a:lstStyle>
          <a:p>
            <a:pPr>
              <a:defRPr/>
            </a:pPr>
            <a:endParaRPr lang="es-ES" altLang="es-MX"/>
          </a:p>
        </p:txBody>
      </p:sp>
      <p:sp>
        <p:nvSpPr>
          <p:cNvPr id="146444"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400">
                <a:cs typeface="Arial" panose="020B0604020202020204" pitchFamily="34" charset="0"/>
              </a:defRPr>
            </a:lvl1pPr>
          </a:lstStyle>
          <a:p>
            <a:pPr>
              <a:defRPr/>
            </a:pPr>
            <a:endParaRPr lang="es-ES" altLang="es-MX"/>
          </a:p>
        </p:txBody>
      </p:sp>
      <p:sp>
        <p:nvSpPr>
          <p:cNvPr id="146445"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67FF316C-A2B0-481E-8D99-B7AD8B23B9DB}" type="slidenum">
              <a:rPr lang="es-ES" altLang="es-MX"/>
              <a:pPr>
                <a:defRPr/>
              </a:pPr>
              <a:t>‹nº›</a:t>
            </a:fld>
            <a:endParaRPr lang="es-ES" altLang="es-MX"/>
          </a:p>
        </p:txBody>
      </p:sp>
    </p:spTree>
  </p:cSld>
  <p:clrMap bg1="lt1" tx1="dk1" bg2="lt2" tx2="dk2" accent1="accent1" accent2="accent2" accent3="accent3" accent4="accent4" accent5="accent5" accent6="accent6" hlink="hlink" folHlink="folHlink"/>
  <p:sldLayoutIdLst>
    <p:sldLayoutId id="2147484043"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10 CuadroTexto"/>
          <p:cNvSpPr txBox="1">
            <a:spLocks noChangeArrowheads="1"/>
          </p:cNvSpPr>
          <p:nvPr/>
        </p:nvSpPr>
        <p:spPr bwMode="auto">
          <a:xfrm>
            <a:off x="4708525" y="6381750"/>
            <a:ext cx="3392488" cy="430213"/>
          </a:xfrm>
          <a:prstGeom prst="rect">
            <a:avLst/>
          </a:prstGeom>
          <a:noFill/>
          <a:ln w="9525">
            <a:noFill/>
            <a:miter lim="800000"/>
            <a:headEnd/>
            <a:tailEnd/>
          </a:ln>
        </p:spPr>
        <p:txBody>
          <a:bodyPr>
            <a:spAutoFit/>
          </a:bodyPr>
          <a:lstStyle/>
          <a:p>
            <a:pPr algn="ctr" eaLnBrk="1" hangingPunct="1"/>
            <a:r>
              <a:rPr lang="es-ES" altLang="es-MX" sz="1100"/>
              <a:t>Prof. Xiomara Martín Linares</a:t>
            </a:r>
          </a:p>
          <a:p>
            <a:pPr algn="ctr" eaLnBrk="1" hangingPunct="1"/>
            <a:r>
              <a:rPr lang="es-ES" altLang="es-MX" sz="1100"/>
              <a:t>ENSAP/Cuba/ 2017</a:t>
            </a:r>
          </a:p>
        </p:txBody>
      </p:sp>
      <p:sp>
        <p:nvSpPr>
          <p:cNvPr id="3076" name="Rectangle 19"/>
          <p:cNvSpPr>
            <a:spLocks noChangeArrowheads="1"/>
          </p:cNvSpPr>
          <p:nvPr/>
        </p:nvSpPr>
        <p:spPr bwMode="auto">
          <a:xfrm>
            <a:off x="4067175" y="5553075"/>
            <a:ext cx="1081088" cy="447675"/>
          </a:xfrm>
          <a:prstGeom prst="rect">
            <a:avLst/>
          </a:prstGeom>
          <a:noFill/>
          <a:ln w="9525">
            <a:noFill/>
            <a:miter lim="800000"/>
            <a:headEnd/>
            <a:tailEnd/>
          </a:ln>
        </p:spPr>
        <p:txBody>
          <a:bodyPr anchor="ctr"/>
          <a:lstStyle/>
          <a:p>
            <a:pPr algn="ctr" eaLnBrk="1" hangingPunct="1"/>
            <a:endParaRPr lang="es-ES" altLang="es-MX" sz="2800" b="1">
              <a:solidFill>
                <a:srgbClr val="002060"/>
              </a:solidFill>
              <a:latin typeface="Arial Narrow" pitchFamily="34" charset="0"/>
            </a:endParaRPr>
          </a:p>
        </p:txBody>
      </p:sp>
      <p:pic>
        <p:nvPicPr>
          <p:cNvPr id="9" name="Imagen 8"/>
          <p:cNvPicPr>
            <a:picLocks noChangeAspect="1"/>
          </p:cNvPicPr>
          <p:nvPr/>
        </p:nvPicPr>
        <p:blipFill>
          <a:blip r:embed="rId3" cstate="print"/>
          <a:stretch>
            <a:fillRect/>
          </a:stretch>
        </p:blipFill>
        <p:spPr>
          <a:xfrm>
            <a:off x="2627784" y="290905"/>
            <a:ext cx="6363069" cy="1645648"/>
          </a:xfrm>
          <a:prstGeom prst="rect">
            <a:avLst/>
          </a:prstGeom>
        </p:spPr>
      </p:pic>
      <p:pic>
        <p:nvPicPr>
          <p:cNvPr id="10" name="Imagem 5"/>
          <p:cNvPicPr>
            <a:picLocks noChangeAspect="1"/>
          </p:cNvPicPr>
          <p:nvPr/>
        </p:nvPicPr>
        <p:blipFill>
          <a:blip r:embed="rId4" cstate="print"/>
          <a:srcRect/>
          <a:stretch>
            <a:fillRect/>
          </a:stretch>
        </p:blipFill>
        <p:spPr bwMode="auto">
          <a:xfrm>
            <a:off x="7524328" y="404664"/>
            <a:ext cx="1489454" cy="1224136"/>
          </a:xfrm>
          <a:prstGeom prst="rect">
            <a:avLst/>
          </a:prstGeom>
          <a:noFill/>
          <a:ln w="9525">
            <a:noFill/>
            <a:miter lim="800000"/>
            <a:headEnd/>
            <a:tailEnd/>
          </a:ln>
        </p:spPr>
      </p:pic>
      <p:pic>
        <p:nvPicPr>
          <p:cNvPr id="11" name="Imagen 1"/>
          <p:cNvPicPr>
            <a:picLocks noChangeAspect="1"/>
          </p:cNvPicPr>
          <p:nvPr/>
        </p:nvPicPr>
        <p:blipFill>
          <a:blip r:embed="rId5" cstate="print"/>
          <a:srcRect/>
          <a:stretch>
            <a:fillRect/>
          </a:stretch>
        </p:blipFill>
        <p:spPr bwMode="auto">
          <a:xfrm>
            <a:off x="1187625" y="332656"/>
            <a:ext cx="1656183" cy="1396724"/>
          </a:xfrm>
          <a:prstGeom prst="rect">
            <a:avLst/>
          </a:prstGeom>
          <a:noFill/>
          <a:ln w="9525">
            <a:noFill/>
            <a:miter lim="800000"/>
            <a:headEnd/>
            <a:tailEnd/>
          </a:ln>
        </p:spPr>
      </p:pic>
      <p:sp>
        <p:nvSpPr>
          <p:cNvPr id="12" name="Marcador de contenido 2"/>
          <p:cNvSpPr>
            <a:spLocks noGrp="1"/>
          </p:cNvSpPr>
          <p:nvPr>
            <p:ph idx="1"/>
          </p:nvPr>
        </p:nvSpPr>
        <p:spPr>
          <a:xfrm>
            <a:off x="1182688" y="2500313"/>
            <a:ext cx="7566025" cy="2074862"/>
          </a:xfrm>
        </p:spPr>
        <p:txBody>
          <a:bodyPr/>
          <a:lstStyle/>
          <a:p>
            <a:pPr marL="0" indent="0" algn="ctr" eaLnBrk="1" hangingPunct="1">
              <a:lnSpc>
                <a:spcPct val="150000"/>
              </a:lnSpc>
              <a:spcBef>
                <a:spcPct val="0"/>
              </a:spcBef>
              <a:buClrTx/>
              <a:buSzTx/>
              <a:buFont typeface="Wingdings" pitchFamily="2" charset="2"/>
              <a:buNone/>
            </a:pPr>
            <a:r>
              <a:rPr lang="es-ES" altLang="es-ES" b="1" dirty="0" smtClean="0">
                <a:latin typeface="Arial" charset="0"/>
              </a:rPr>
              <a:t>LA INTERNACIONALIZACIÓN Y LA FORMACION EN SALUD PUBLICA. EXPERIENCIA CUBANA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pPr marL="342900" indent="-342900">
              <a:spcBef>
                <a:spcPct val="20000"/>
              </a:spcBef>
            </a:pPr>
            <a:r>
              <a:rPr lang="es-ES" altLang="es-ES" sz="4000" b="1" smtClean="0">
                <a:solidFill>
                  <a:srgbClr val="000000"/>
                </a:solidFill>
                <a:latin typeface="Arial Narrow" pitchFamily="34" charset="0"/>
                <a:cs typeface="Times New Roman" pitchFamily="18" charset="0"/>
              </a:rPr>
              <a:t/>
            </a:r>
            <a:br>
              <a:rPr lang="es-ES" altLang="es-ES" sz="4000" b="1" smtClean="0">
                <a:solidFill>
                  <a:srgbClr val="000000"/>
                </a:solidFill>
                <a:latin typeface="Arial Narrow" pitchFamily="34" charset="0"/>
                <a:cs typeface="Times New Roman" pitchFamily="18" charset="0"/>
              </a:rPr>
            </a:br>
            <a:r>
              <a:rPr lang="es-ES" altLang="es-ES" sz="4000" b="1" smtClean="0">
                <a:solidFill>
                  <a:srgbClr val="000000"/>
                </a:solidFill>
                <a:latin typeface="Arial Narrow" pitchFamily="34" charset="0"/>
                <a:cs typeface="Times New Roman" pitchFamily="18" charset="0"/>
              </a:rPr>
              <a:t/>
            </a:r>
            <a:br>
              <a:rPr lang="es-ES" altLang="es-ES" sz="4000" b="1" smtClean="0">
                <a:solidFill>
                  <a:srgbClr val="000000"/>
                </a:solidFill>
                <a:latin typeface="Arial Narrow" pitchFamily="34" charset="0"/>
                <a:cs typeface="Times New Roman" pitchFamily="18" charset="0"/>
              </a:rPr>
            </a:br>
            <a:r>
              <a:rPr lang="es-ES" altLang="es-ES" sz="4000" b="1" smtClean="0">
                <a:solidFill>
                  <a:srgbClr val="000000"/>
                </a:solidFill>
                <a:latin typeface="Arial Narrow" pitchFamily="34" charset="0"/>
                <a:cs typeface="Times New Roman" pitchFamily="18" charset="0"/>
              </a:rPr>
              <a:t/>
            </a:r>
            <a:br>
              <a:rPr lang="es-ES" altLang="es-ES" sz="4000" b="1" smtClean="0">
                <a:solidFill>
                  <a:srgbClr val="000000"/>
                </a:solidFill>
                <a:latin typeface="Arial Narrow" pitchFamily="34" charset="0"/>
                <a:cs typeface="Times New Roman" pitchFamily="18" charset="0"/>
              </a:rPr>
            </a:br>
            <a:r>
              <a:rPr lang="es-ES" altLang="es-ES" sz="4000" b="1" smtClean="0">
                <a:solidFill>
                  <a:srgbClr val="000000"/>
                </a:solidFill>
                <a:latin typeface="Arial Narrow" pitchFamily="34" charset="0"/>
                <a:cs typeface="Times New Roman" pitchFamily="18" charset="0"/>
              </a:rPr>
              <a:t/>
            </a:r>
            <a:br>
              <a:rPr lang="es-ES" altLang="es-ES" sz="4000" b="1" smtClean="0">
                <a:solidFill>
                  <a:srgbClr val="000000"/>
                </a:solidFill>
                <a:latin typeface="Arial Narrow" pitchFamily="34" charset="0"/>
                <a:cs typeface="Times New Roman" pitchFamily="18" charset="0"/>
              </a:rPr>
            </a:br>
            <a:r>
              <a:rPr lang="es-ES" altLang="es-ES" sz="4000" b="1" smtClean="0">
                <a:solidFill>
                  <a:srgbClr val="000000"/>
                </a:solidFill>
                <a:latin typeface="Arial Narrow" pitchFamily="34" charset="0"/>
                <a:cs typeface="Times New Roman" pitchFamily="18" charset="0"/>
              </a:rPr>
              <a:t/>
            </a:r>
            <a:br>
              <a:rPr lang="es-ES" altLang="es-ES" sz="4000" b="1" smtClean="0">
                <a:solidFill>
                  <a:srgbClr val="000000"/>
                </a:solidFill>
                <a:latin typeface="Arial Narrow" pitchFamily="34" charset="0"/>
                <a:cs typeface="Times New Roman" pitchFamily="18" charset="0"/>
              </a:rPr>
            </a:br>
            <a:r>
              <a:rPr lang="es-ES" altLang="es-ES" sz="4000" b="1" smtClean="0">
                <a:solidFill>
                  <a:srgbClr val="000000"/>
                </a:solidFill>
                <a:latin typeface="Arial Narrow" pitchFamily="34" charset="0"/>
                <a:cs typeface="Times New Roman" pitchFamily="18" charset="0"/>
              </a:rPr>
              <a:t/>
            </a:r>
            <a:br>
              <a:rPr lang="es-ES" altLang="es-ES" sz="4000" b="1" smtClean="0">
                <a:solidFill>
                  <a:srgbClr val="000000"/>
                </a:solidFill>
                <a:latin typeface="Arial Narrow" pitchFamily="34" charset="0"/>
                <a:cs typeface="Times New Roman" pitchFamily="18" charset="0"/>
              </a:rPr>
            </a:br>
            <a:r>
              <a:rPr lang="es-ES" altLang="es-ES" smtClean="0">
                <a:solidFill>
                  <a:srgbClr val="000000"/>
                </a:solidFill>
                <a:latin typeface="Times New Roman" pitchFamily="18" charset="0"/>
                <a:cs typeface="Times New Roman" pitchFamily="18" charset="0"/>
              </a:rPr>
              <a:t/>
            </a:r>
            <a:br>
              <a:rPr lang="es-ES" altLang="es-ES" smtClean="0">
                <a:solidFill>
                  <a:srgbClr val="000000"/>
                </a:solidFill>
                <a:latin typeface="Times New Roman" pitchFamily="18" charset="0"/>
                <a:cs typeface="Times New Roman" pitchFamily="18" charset="0"/>
              </a:rPr>
            </a:br>
            <a:r>
              <a:rPr lang="es-ES" altLang="es-ES" sz="4000" b="1" smtClean="0">
                <a:solidFill>
                  <a:srgbClr val="000000"/>
                </a:solidFill>
                <a:latin typeface="Arial Narrow" pitchFamily="34" charset="0"/>
                <a:cs typeface="Times New Roman" pitchFamily="18" charset="0"/>
              </a:rPr>
              <a:t> </a:t>
            </a:r>
            <a:r>
              <a:rPr lang="es-ES" altLang="es-ES" smtClean="0">
                <a:solidFill>
                  <a:srgbClr val="000000"/>
                </a:solidFill>
                <a:latin typeface="Times New Roman" pitchFamily="18" charset="0"/>
                <a:cs typeface="Times New Roman" pitchFamily="18" charset="0"/>
              </a:rPr>
              <a:t/>
            </a:r>
            <a:br>
              <a:rPr lang="es-ES" altLang="es-ES" smtClean="0">
                <a:solidFill>
                  <a:srgbClr val="000000"/>
                </a:solidFill>
                <a:latin typeface="Times New Roman" pitchFamily="18" charset="0"/>
                <a:cs typeface="Times New Roman" pitchFamily="18" charset="0"/>
              </a:rPr>
            </a:br>
            <a:r>
              <a:rPr lang="es-ES" altLang="es-ES" sz="2400" b="1" smtClean="0">
                <a:solidFill>
                  <a:srgbClr val="990033"/>
                </a:solidFill>
                <a:cs typeface="Times New Roman" pitchFamily="18" charset="0"/>
              </a:rPr>
              <a:t>BENEFICIOS DE LA INTERNACIONALIZACION</a:t>
            </a:r>
            <a:endParaRPr lang="es-ES" altLang="es-ES" sz="2400" smtClean="0">
              <a:solidFill>
                <a:srgbClr val="990033"/>
              </a:solidFill>
            </a:endParaRPr>
          </a:p>
        </p:txBody>
      </p:sp>
      <p:sp>
        <p:nvSpPr>
          <p:cNvPr id="3" name="Marcador de contenido 2"/>
          <p:cNvSpPr>
            <a:spLocks noGrp="1"/>
          </p:cNvSpPr>
          <p:nvPr>
            <p:ph idx="1"/>
          </p:nvPr>
        </p:nvSpPr>
        <p:spPr>
          <a:xfrm>
            <a:off x="179388" y="1773238"/>
            <a:ext cx="8775700" cy="5040312"/>
          </a:xfrm>
        </p:spPr>
        <p:txBody>
          <a:bodyPr/>
          <a:lstStyle/>
          <a:p>
            <a:pPr algn="just">
              <a:lnSpc>
                <a:spcPct val="115000"/>
              </a:lnSpc>
              <a:spcAft>
                <a:spcPts val="0"/>
              </a:spcAft>
              <a:buFont typeface="Wingdings" pitchFamily="2" charset="2"/>
              <a:buChar char="§"/>
              <a:defRPr/>
            </a:pPr>
            <a:r>
              <a:rPr lang="es-ES" sz="1800" dirty="0" smtClean="0">
                <a:latin typeface="Arial" panose="020B0604020202020204" pitchFamily="34" charset="0"/>
                <a:ea typeface="Times New Roman" panose="02020603050405020304" pitchFamily="18" charset="0"/>
              </a:rPr>
              <a:t>Las fortalezas de unas universidades se convierten en fortalezas del conjunto de la red. </a:t>
            </a:r>
          </a:p>
          <a:p>
            <a:pPr marL="0" indent="0" algn="just">
              <a:lnSpc>
                <a:spcPct val="115000"/>
              </a:lnSpc>
              <a:spcAft>
                <a:spcPts val="0"/>
              </a:spcAft>
              <a:buFont typeface="Wingdings" pitchFamily="2" charset="2"/>
              <a:buNone/>
              <a:defRPr/>
            </a:pPr>
            <a:endParaRPr lang="es-ES" sz="1800" dirty="0" smtClean="0">
              <a:latin typeface="Arial" panose="020B0604020202020204" pitchFamily="34" charset="0"/>
              <a:ea typeface="Times New Roman" panose="02020603050405020304" pitchFamily="18" charset="0"/>
            </a:endParaRPr>
          </a:p>
          <a:p>
            <a:pPr algn="just">
              <a:lnSpc>
                <a:spcPct val="115000"/>
              </a:lnSpc>
              <a:spcAft>
                <a:spcPts val="0"/>
              </a:spcAft>
              <a:buFont typeface="Wingdings" pitchFamily="2" charset="2"/>
              <a:buChar char="§"/>
              <a:defRPr/>
            </a:pPr>
            <a:r>
              <a:rPr lang="es-ES" sz="1800" dirty="0" smtClean="0">
                <a:latin typeface="Arial" panose="020B0604020202020204" pitchFamily="34" charset="0"/>
                <a:ea typeface="Times New Roman" panose="02020603050405020304" pitchFamily="18" charset="0"/>
              </a:rPr>
              <a:t>Se incrementa el conocimiento entre los académicos de las distintas universidades. Posibilidad de realizar investigación conjunta a nivel regional.</a:t>
            </a:r>
          </a:p>
          <a:p>
            <a:pPr marL="0" indent="0" algn="just">
              <a:lnSpc>
                <a:spcPct val="115000"/>
              </a:lnSpc>
              <a:spcAft>
                <a:spcPts val="0"/>
              </a:spcAft>
              <a:buFont typeface="Wingdings" pitchFamily="2" charset="2"/>
              <a:buNone/>
              <a:defRPr/>
            </a:pPr>
            <a:endParaRPr lang="es-ES" sz="1800" dirty="0" smtClean="0">
              <a:latin typeface="Arial" panose="020B0604020202020204" pitchFamily="34" charset="0"/>
              <a:ea typeface="Times New Roman" panose="02020603050405020304" pitchFamily="18" charset="0"/>
            </a:endParaRPr>
          </a:p>
          <a:p>
            <a:pPr algn="just">
              <a:lnSpc>
                <a:spcPct val="115000"/>
              </a:lnSpc>
              <a:spcAft>
                <a:spcPts val="0"/>
              </a:spcAft>
              <a:buFont typeface="Wingdings" pitchFamily="2" charset="2"/>
              <a:buChar char="§"/>
              <a:defRPr/>
            </a:pPr>
            <a:r>
              <a:rPr lang="es-ES" sz="1800" dirty="0">
                <a:latin typeface="Arial" panose="020B0604020202020204" pitchFamily="34" charset="0"/>
                <a:ea typeface="Times New Roman" panose="02020603050405020304" pitchFamily="18" charset="0"/>
              </a:rPr>
              <a:t>M</a:t>
            </a:r>
            <a:r>
              <a:rPr lang="es-ES" sz="1800" dirty="0" smtClean="0">
                <a:latin typeface="Arial" panose="020B0604020202020204" pitchFamily="34" charset="0"/>
                <a:ea typeface="Times New Roman" panose="02020603050405020304" pitchFamily="18" charset="0"/>
              </a:rPr>
              <a:t>ejora </a:t>
            </a:r>
            <a:r>
              <a:rPr lang="es-ES" sz="1800" dirty="0">
                <a:latin typeface="Arial" panose="020B0604020202020204" pitchFamily="34" charset="0"/>
                <a:ea typeface="Times New Roman" panose="02020603050405020304" pitchFamily="18" charset="0"/>
              </a:rPr>
              <a:t> </a:t>
            </a:r>
            <a:r>
              <a:rPr lang="es-ES" sz="1800" dirty="0" smtClean="0">
                <a:latin typeface="Arial" panose="020B0604020202020204" pitchFamily="34" charset="0"/>
                <a:ea typeface="Times New Roman" panose="02020603050405020304" pitchFamily="18" charset="0"/>
              </a:rPr>
              <a:t>en la formación de profesionales al agregar un valor adicional, resultado de la experiencia interregional y con mejores competencias para responder a las exigencias de la integración regional y global.</a:t>
            </a:r>
          </a:p>
          <a:p>
            <a:pPr marL="0" indent="0" algn="just">
              <a:lnSpc>
                <a:spcPct val="115000"/>
              </a:lnSpc>
              <a:spcAft>
                <a:spcPts val="0"/>
              </a:spcAft>
              <a:buFont typeface="Wingdings" pitchFamily="2" charset="2"/>
              <a:buNone/>
              <a:defRPr/>
            </a:pPr>
            <a:endParaRPr lang="es-ES" sz="1800" dirty="0" smtClean="0">
              <a:latin typeface="Arial" panose="020B0604020202020204" pitchFamily="34" charset="0"/>
              <a:ea typeface="Times New Roman" panose="02020603050405020304" pitchFamily="18" charset="0"/>
            </a:endParaRPr>
          </a:p>
          <a:p>
            <a:pPr algn="just">
              <a:lnSpc>
                <a:spcPct val="115000"/>
              </a:lnSpc>
              <a:spcAft>
                <a:spcPts val="0"/>
              </a:spcAft>
              <a:buFont typeface="Wingdings" pitchFamily="2" charset="2"/>
              <a:buChar char="§"/>
              <a:defRPr/>
            </a:pPr>
            <a:r>
              <a:rPr lang="es-ES" sz="1800" dirty="0" smtClean="0">
                <a:latin typeface="Arial" panose="020B0604020202020204" pitchFamily="34" charset="0"/>
                <a:ea typeface="Times New Roman" panose="02020603050405020304" pitchFamily="18" charset="0"/>
              </a:rPr>
              <a:t>Los académicos se enriquecen profesionalmente al impartir clases o dictar seminarios a estudiantes  de otros países.</a:t>
            </a:r>
          </a:p>
          <a:p>
            <a:pPr marL="0" indent="0" algn="just">
              <a:lnSpc>
                <a:spcPct val="115000"/>
              </a:lnSpc>
              <a:spcAft>
                <a:spcPts val="0"/>
              </a:spcAft>
              <a:buFont typeface="Wingdings" pitchFamily="2" charset="2"/>
              <a:buNone/>
              <a:defRPr/>
            </a:pPr>
            <a:endParaRPr lang="es-ES" sz="1800" dirty="0" smtClean="0">
              <a:latin typeface="Arial" panose="020B0604020202020204" pitchFamily="34" charset="0"/>
              <a:ea typeface="Times New Roman" panose="02020603050405020304" pitchFamily="18" charset="0"/>
            </a:endParaRPr>
          </a:p>
          <a:p>
            <a:pPr algn="just">
              <a:lnSpc>
                <a:spcPct val="115000"/>
              </a:lnSpc>
              <a:spcAft>
                <a:spcPts val="0"/>
              </a:spcAft>
              <a:buFont typeface="Wingdings" pitchFamily="2" charset="2"/>
              <a:buChar char="§"/>
              <a:defRPr/>
            </a:pPr>
            <a:r>
              <a:rPr lang="es-ES" sz="1800" dirty="0" smtClean="0">
                <a:latin typeface="Arial" panose="020B0604020202020204" pitchFamily="34" charset="0"/>
                <a:ea typeface="Times New Roman" panose="02020603050405020304" pitchFamily="18" charset="0"/>
              </a:rPr>
              <a:t>Se facilita la constitución de un </a:t>
            </a:r>
            <a:r>
              <a:rPr lang="es-ES" sz="1800" i="1" dirty="0" smtClean="0">
                <a:latin typeface="Arial" panose="020B0604020202020204" pitchFamily="34" charset="0"/>
                <a:ea typeface="Times New Roman" panose="02020603050405020304" pitchFamily="18" charset="0"/>
              </a:rPr>
              <a:t>pool </a:t>
            </a:r>
            <a:r>
              <a:rPr lang="es-ES" sz="1800" dirty="0" smtClean="0">
                <a:latin typeface="Arial" panose="020B0604020202020204" pitchFamily="34" charset="0"/>
                <a:ea typeface="Times New Roman" panose="02020603050405020304" pitchFamily="18" charset="0"/>
              </a:rPr>
              <a:t>de tutores de tesis de maestría y doctorado.</a:t>
            </a:r>
          </a:p>
          <a:p>
            <a:pPr>
              <a:defRPr/>
            </a:pPr>
            <a:endParaRPr lang="es-ES" sz="1800" dirty="0"/>
          </a:p>
        </p:txBody>
      </p:sp>
      <p:pic>
        <p:nvPicPr>
          <p:cNvPr id="13316" name="Imagen 3"/>
          <p:cNvPicPr>
            <a:picLocks noChangeAspect="1"/>
          </p:cNvPicPr>
          <p:nvPr/>
        </p:nvPicPr>
        <p:blipFill>
          <a:blip r:embed="rId3"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ES_tradnl" sz="2400" b="1" dirty="0" smtClean="0">
                <a:solidFill>
                  <a:srgbClr val="800000"/>
                </a:solidFill>
                <a:ea typeface="+mn-ea"/>
              </a:rPr>
              <a:t>INTERNACIONALIZACIÓN EN LA ENSAP</a:t>
            </a:r>
            <a:endParaRPr lang="es-ES" sz="2400" b="1" dirty="0">
              <a:solidFill>
                <a:srgbClr val="800000"/>
              </a:solidFill>
              <a:ea typeface="+mn-ea"/>
            </a:endParaRPr>
          </a:p>
        </p:txBody>
      </p:sp>
      <p:sp>
        <p:nvSpPr>
          <p:cNvPr id="14339" name="2 Marcador de contenido"/>
          <p:cNvSpPr>
            <a:spLocks noGrp="1"/>
          </p:cNvSpPr>
          <p:nvPr>
            <p:ph idx="1"/>
          </p:nvPr>
        </p:nvSpPr>
        <p:spPr/>
        <p:txBody>
          <a:bodyPr/>
          <a:lstStyle/>
          <a:p>
            <a:r>
              <a:rPr lang="es-ES_tradnl" sz="2400" dirty="0" smtClean="0"/>
              <a:t>Movilidad de estudiantes</a:t>
            </a:r>
          </a:p>
          <a:p>
            <a:r>
              <a:rPr lang="es-ES_tradnl" sz="2400" dirty="0" smtClean="0"/>
              <a:t>Profesores, investigadores y directivos</a:t>
            </a:r>
          </a:p>
          <a:p>
            <a:r>
              <a:rPr lang="es-ES_tradnl" sz="2400" dirty="0" smtClean="0"/>
              <a:t>Doble titulación</a:t>
            </a:r>
          </a:p>
          <a:p>
            <a:r>
              <a:rPr lang="es-ES_tradnl" sz="2400" dirty="0" smtClean="0"/>
              <a:t>Cualificación docente</a:t>
            </a:r>
          </a:p>
          <a:p>
            <a:r>
              <a:rPr lang="es-ES_tradnl" sz="2400" dirty="0" smtClean="0"/>
              <a:t>Programas de postgrado conjuntos</a:t>
            </a:r>
          </a:p>
          <a:p>
            <a:r>
              <a:rPr lang="es-ES_tradnl" sz="2400" dirty="0" smtClean="0"/>
              <a:t>Estancias investigativas</a:t>
            </a:r>
          </a:p>
          <a:p>
            <a:r>
              <a:rPr lang="es-ES_tradnl" sz="2400" dirty="0" smtClean="0"/>
              <a:t>Profesores visitantes </a:t>
            </a:r>
          </a:p>
          <a:p>
            <a:r>
              <a:rPr lang="es-ES_tradnl" sz="2400" dirty="0" smtClean="0"/>
              <a:t>Participación en grupos de investigación </a:t>
            </a:r>
            <a:endParaRPr lang="es-ES" sz="2400" dirty="0" smtClean="0"/>
          </a:p>
        </p:txBody>
      </p:sp>
      <p:pic>
        <p:nvPicPr>
          <p:cNvPr id="14340" name="Imagen 6"/>
          <p:cNvPicPr>
            <a:picLocks noChangeAspect="1"/>
          </p:cNvPicPr>
          <p:nvPr/>
        </p:nvPicPr>
        <p:blipFill>
          <a:blip r:embed="rId3"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es-ES_tradnl" sz="2400" b="1" dirty="0" smtClean="0">
                <a:solidFill>
                  <a:srgbClr val="800000"/>
                </a:solidFill>
              </a:rPr>
              <a:t>INTEROGANTE</a:t>
            </a:r>
            <a:endParaRPr lang="es-ES" sz="2400" dirty="0" smtClean="0">
              <a:solidFill>
                <a:srgbClr val="800000"/>
              </a:solidFill>
            </a:endParaRPr>
          </a:p>
        </p:txBody>
      </p:sp>
      <p:sp>
        <p:nvSpPr>
          <p:cNvPr id="16387" name="2 Marcador de contenido"/>
          <p:cNvSpPr>
            <a:spLocks noGrp="1"/>
          </p:cNvSpPr>
          <p:nvPr>
            <p:ph idx="1"/>
          </p:nvPr>
        </p:nvSpPr>
        <p:spPr>
          <a:xfrm>
            <a:off x="214313" y="2743200"/>
            <a:ext cx="8686800" cy="2971800"/>
          </a:xfrm>
        </p:spPr>
        <p:txBody>
          <a:bodyPr/>
          <a:lstStyle/>
          <a:p>
            <a:pPr algn="just">
              <a:buFont typeface="Wingdings" pitchFamily="2" charset="2"/>
              <a:buNone/>
            </a:pPr>
            <a:r>
              <a:rPr lang="es-ES_tradnl" sz="2600" b="1" smtClean="0"/>
              <a:t>	</a:t>
            </a:r>
            <a:r>
              <a:rPr lang="es-ES_tradnl" sz="2600" smtClean="0"/>
              <a:t>¿</a:t>
            </a:r>
            <a:r>
              <a:rPr lang="es-ES_tradnl" sz="2400" smtClean="0"/>
              <a:t>Qué acciones deben conformar una estrategia de internacionalización de la actividad académica de la ENSAP que coadyuve a visualizar su responsabilidad social para con el resto de los países en cuanto a formación en salud pública?</a:t>
            </a:r>
            <a:endParaRPr lang="es-ES" sz="2400" smtClean="0"/>
          </a:p>
        </p:txBody>
      </p:sp>
      <p:pic>
        <p:nvPicPr>
          <p:cNvPr id="16388" name="Imagen 6"/>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900113" y="719138"/>
            <a:ext cx="7200900" cy="1125537"/>
          </a:xfrm>
        </p:spPr>
        <p:txBody>
          <a:bodyPr/>
          <a:lstStyle/>
          <a:p>
            <a:pPr algn="ctr"/>
            <a:r>
              <a:rPr lang="es-ES" altLang="es-ES" sz="2800" b="1" dirty="0" smtClean="0">
                <a:solidFill>
                  <a:srgbClr val="990033"/>
                </a:solidFill>
              </a:rPr>
              <a:t>INTERCAMBIO ACADÉMICO</a:t>
            </a:r>
            <a:br>
              <a:rPr lang="es-ES" altLang="es-ES" sz="2800" b="1" dirty="0" smtClean="0">
                <a:solidFill>
                  <a:srgbClr val="990033"/>
                </a:solidFill>
              </a:rPr>
            </a:br>
            <a:r>
              <a:rPr lang="es-ES" altLang="es-ES" sz="2800" b="1" dirty="0" smtClean="0">
                <a:solidFill>
                  <a:srgbClr val="990033"/>
                </a:solidFill>
              </a:rPr>
              <a:t>INTERNACIONAL</a:t>
            </a:r>
          </a:p>
        </p:txBody>
      </p:sp>
      <p:sp>
        <p:nvSpPr>
          <p:cNvPr id="3" name="Marcador de contenido 2"/>
          <p:cNvSpPr>
            <a:spLocks noGrp="1"/>
          </p:cNvSpPr>
          <p:nvPr>
            <p:ph idx="1"/>
          </p:nvPr>
        </p:nvSpPr>
        <p:spPr>
          <a:xfrm>
            <a:off x="-34925" y="2420938"/>
            <a:ext cx="4268788" cy="1008062"/>
          </a:xfrm>
        </p:spPr>
        <p:txBody>
          <a:bodyPr/>
          <a:lstStyle/>
          <a:p>
            <a:pPr marL="0" indent="0">
              <a:buFont typeface="Wingdings" pitchFamily="2" charset="2"/>
              <a:buNone/>
              <a:defRPr/>
            </a:pPr>
            <a:r>
              <a:rPr lang="es-ES" sz="1800" b="1" dirty="0" smtClean="0"/>
              <a:t>            Países</a:t>
            </a:r>
          </a:p>
          <a:p>
            <a:pPr marL="0" indent="0">
              <a:buFont typeface="Wingdings" pitchFamily="2" charset="2"/>
              <a:buNone/>
              <a:defRPr/>
            </a:pPr>
            <a:endParaRPr lang="es-ES" sz="1800" dirty="0"/>
          </a:p>
          <a:p>
            <a:pPr>
              <a:defRPr/>
            </a:pPr>
            <a:r>
              <a:rPr lang="es-ES" sz="1800" dirty="0" smtClean="0"/>
              <a:t>Brasil, EEUU, Ecuador, Chile, Venezuela, Colombia, Canadá</a:t>
            </a:r>
            <a:r>
              <a:rPr lang="es-ES" sz="1800" dirty="0"/>
              <a:t> </a:t>
            </a:r>
            <a:r>
              <a:rPr lang="es-ES" sz="1800" dirty="0" smtClean="0"/>
              <a:t>Y Angola </a:t>
            </a:r>
            <a:endParaRPr lang="es-ES" sz="2400" dirty="0"/>
          </a:p>
        </p:txBody>
      </p:sp>
      <p:pic>
        <p:nvPicPr>
          <p:cNvPr id="22533" name="Imagen 6"/>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
        <p:nvSpPr>
          <p:cNvPr id="22534" name="Rectángulo 3"/>
          <p:cNvSpPr>
            <a:spLocks noChangeArrowheads="1"/>
          </p:cNvSpPr>
          <p:nvPr/>
        </p:nvSpPr>
        <p:spPr bwMode="auto">
          <a:xfrm>
            <a:off x="4068763" y="2420938"/>
            <a:ext cx="5026025" cy="2363724"/>
          </a:xfrm>
          <a:prstGeom prst="rect">
            <a:avLst/>
          </a:prstGeom>
          <a:noFill/>
          <a:ln w="9525">
            <a:noFill/>
            <a:miter lim="800000"/>
            <a:headEnd/>
            <a:tailEnd/>
          </a:ln>
        </p:spPr>
        <p:txBody>
          <a:bodyPr>
            <a:spAutoFit/>
          </a:bodyPr>
          <a:lstStyle/>
          <a:p>
            <a:pPr>
              <a:spcBef>
                <a:spcPct val="20000"/>
              </a:spcBef>
              <a:buClr>
                <a:srgbClr val="3333CC"/>
              </a:buClr>
              <a:buSzPct val="60000"/>
            </a:pPr>
            <a:r>
              <a:rPr lang="es-ES" b="1" dirty="0">
                <a:solidFill>
                  <a:srgbClr val="000000"/>
                </a:solidFill>
              </a:rPr>
              <a:t>Escuelas y  ministerios de salud:</a:t>
            </a:r>
          </a:p>
          <a:p>
            <a:pPr>
              <a:spcBef>
                <a:spcPct val="20000"/>
              </a:spcBef>
              <a:buClr>
                <a:srgbClr val="3333CC"/>
              </a:buClr>
              <a:buSzPct val="60000"/>
            </a:pPr>
            <a:r>
              <a:rPr lang="es-ES" dirty="0">
                <a:solidFill>
                  <a:srgbClr val="000000"/>
                </a:solidFill>
              </a:rPr>
              <a:t>ENSP Sergio </a:t>
            </a:r>
            <a:r>
              <a:rPr lang="es-ES" dirty="0" err="1">
                <a:solidFill>
                  <a:srgbClr val="000000"/>
                </a:solidFill>
              </a:rPr>
              <a:t>Arouca</a:t>
            </a:r>
            <a:r>
              <a:rPr lang="es-ES" dirty="0">
                <a:solidFill>
                  <a:srgbClr val="000000"/>
                </a:solidFill>
              </a:rPr>
              <a:t>/ Fio Cruz</a:t>
            </a:r>
          </a:p>
          <a:p>
            <a:pPr>
              <a:spcBef>
                <a:spcPct val="20000"/>
              </a:spcBef>
              <a:buClr>
                <a:srgbClr val="3333CC"/>
              </a:buClr>
              <a:buSzPct val="60000"/>
            </a:pPr>
            <a:r>
              <a:rPr lang="es-ES" dirty="0">
                <a:solidFill>
                  <a:srgbClr val="000000"/>
                </a:solidFill>
              </a:rPr>
              <a:t>Guadalajara</a:t>
            </a:r>
          </a:p>
          <a:p>
            <a:pPr>
              <a:spcBef>
                <a:spcPct val="20000"/>
              </a:spcBef>
              <a:buClr>
                <a:srgbClr val="3333CC"/>
              </a:buClr>
              <a:buSzPct val="60000"/>
            </a:pPr>
            <a:r>
              <a:rPr lang="es-ES" dirty="0">
                <a:solidFill>
                  <a:srgbClr val="000000"/>
                </a:solidFill>
              </a:rPr>
              <a:t>Veracruz</a:t>
            </a:r>
          </a:p>
          <a:p>
            <a:pPr>
              <a:spcBef>
                <a:spcPct val="20000"/>
              </a:spcBef>
              <a:buClr>
                <a:srgbClr val="3333CC"/>
              </a:buClr>
              <a:buSzPct val="60000"/>
            </a:pPr>
            <a:r>
              <a:rPr lang="es-ES" dirty="0">
                <a:solidFill>
                  <a:srgbClr val="000000"/>
                </a:solidFill>
              </a:rPr>
              <a:t>Puerto Rico</a:t>
            </a:r>
          </a:p>
          <a:p>
            <a:pPr>
              <a:spcBef>
                <a:spcPct val="20000"/>
              </a:spcBef>
              <a:buClr>
                <a:srgbClr val="3333CC"/>
              </a:buClr>
              <a:buSzPct val="60000"/>
            </a:pPr>
            <a:r>
              <a:rPr lang="es-ES" dirty="0">
                <a:solidFill>
                  <a:srgbClr val="000000"/>
                </a:solidFill>
              </a:rPr>
              <a:t>Chile</a:t>
            </a:r>
          </a:p>
          <a:p>
            <a:pPr>
              <a:spcBef>
                <a:spcPct val="20000"/>
              </a:spcBef>
              <a:buClr>
                <a:srgbClr val="3333CC"/>
              </a:buClr>
              <a:buSzPct val="60000"/>
            </a:pPr>
            <a:endParaRPr lang="es-ES" dirty="0">
              <a:solidFill>
                <a:srgbClr val="000000"/>
              </a:solidFill>
            </a:endParaRPr>
          </a:p>
        </p:txBody>
      </p:sp>
      <p:sp>
        <p:nvSpPr>
          <p:cNvPr id="5" name="Abrir llave 4"/>
          <p:cNvSpPr/>
          <p:nvPr/>
        </p:nvSpPr>
        <p:spPr>
          <a:xfrm>
            <a:off x="3779838" y="2349500"/>
            <a:ext cx="288925" cy="2447925"/>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900113" y="719138"/>
            <a:ext cx="7200900" cy="1125537"/>
          </a:xfrm>
        </p:spPr>
        <p:txBody>
          <a:bodyPr/>
          <a:lstStyle/>
          <a:p>
            <a:pPr algn="ctr"/>
            <a:r>
              <a:rPr lang="es-ES" altLang="es-ES" sz="2400" b="1" smtClean="0">
                <a:solidFill>
                  <a:srgbClr val="990033"/>
                </a:solidFill>
              </a:rPr>
              <a:t>COLABORACIÓN ACADÉMICA</a:t>
            </a:r>
            <a:br>
              <a:rPr lang="es-ES" altLang="es-ES" sz="2400" b="1" smtClean="0">
                <a:solidFill>
                  <a:srgbClr val="990033"/>
                </a:solidFill>
              </a:rPr>
            </a:br>
            <a:r>
              <a:rPr lang="es-ES" altLang="es-ES" sz="2400" b="1" smtClean="0">
                <a:solidFill>
                  <a:srgbClr val="990033"/>
                </a:solidFill>
              </a:rPr>
              <a:t>INTERNACIONAL</a:t>
            </a:r>
          </a:p>
        </p:txBody>
      </p:sp>
      <p:sp>
        <p:nvSpPr>
          <p:cNvPr id="3" name="Marcador de contenido 2"/>
          <p:cNvSpPr>
            <a:spLocks noGrp="1"/>
          </p:cNvSpPr>
          <p:nvPr>
            <p:ph idx="1"/>
          </p:nvPr>
        </p:nvSpPr>
        <p:spPr>
          <a:xfrm>
            <a:off x="-34925" y="3141663"/>
            <a:ext cx="4268788" cy="1008062"/>
          </a:xfrm>
        </p:spPr>
        <p:txBody>
          <a:bodyPr/>
          <a:lstStyle/>
          <a:p>
            <a:pPr marL="0" indent="0">
              <a:buFont typeface="Wingdings" pitchFamily="2" charset="2"/>
              <a:buNone/>
              <a:defRPr/>
            </a:pPr>
            <a:r>
              <a:rPr lang="es-ES" sz="1800" b="1" dirty="0" smtClean="0"/>
              <a:t>Países</a:t>
            </a:r>
          </a:p>
          <a:p>
            <a:pPr>
              <a:defRPr/>
            </a:pPr>
            <a:endParaRPr lang="es-ES" sz="1800" dirty="0"/>
          </a:p>
          <a:p>
            <a:pPr>
              <a:defRPr/>
            </a:pPr>
            <a:r>
              <a:rPr lang="es-ES" sz="1800" dirty="0" smtClean="0"/>
              <a:t>Brasil, Ecuador, Chile, Venezuela, Colombia, EEUU, Canadá, Angola, Suecia, Bélgica, Vietnam </a:t>
            </a:r>
            <a:endParaRPr lang="es-ES" sz="2400" dirty="0"/>
          </a:p>
        </p:txBody>
      </p:sp>
      <p:pic>
        <p:nvPicPr>
          <p:cNvPr id="23557" name="Imagen 6"/>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
        <p:nvSpPr>
          <p:cNvPr id="4" name="Rectángulo 3"/>
          <p:cNvSpPr/>
          <p:nvPr/>
        </p:nvSpPr>
        <p:spPr>
          <a:xfrm>
            <a:off x="4068763" y="2349500"/>
            <a:ext cx="5026025" cy="4024313"/>
          </a:xfrm>
          <a:prstGeom prst="rect">
            <a:avLst/>
          </a:prstGeom>
        </p:spPr>
        <p:txBody>
          <a:bodyPr>
            <a:spAutoFit/>
          </a:bodyPr>
          <a:lstStyle/>
          <a:p>
            <a:pPr>
              <a:spcBef>
                <a:spcPct val="20000"/>
              </a:spcBef>
              <a:buClr>
                <a:srgbClr val="3333CC"/>
              </a:buClr>
              <a:buSzPct val="60000"/>
              <a:defRPr/>
            </a:pPr>
            <a:r>
              <a:rPr lang="es-ES" b="1" dirty="0">
                <a:solidFill>
                  <a:srgbClr val="000000"/>
                </a:solidFill>
                <a:latin typeface="Tahoma"/>
                <a:cs typeface="Arial"/>
              </a:rPr>
              <a:t>Universidades:</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Juárez Autónoma de Tabasco, México </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San Carlos de Guatemala</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De la República, Uruguay</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Nacional Autónoma de Nicaragua</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Pontificia Universidad Central del Ecuador</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Barcelona</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Rio Grande do Sul</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Puerto Rico</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Cali</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Colorado</a:t>
            </a:r>
          </a:p>
          <a:p>
            <a:pPr marL="342900" indent="-342900">
              <a:spcBef>
                <a:spcPct val="20000"/>
              </a:spcBef>
              <a:buClr>
                <a:srgbClr val="3333CC"/>
              </a:buClr>
              <a:buSzPct val="60000"/>
              <a:buFont typeface="Wingdings" panose="05000000000000000000" pitchFamily="2" charset="2"/>
              <a:buChar char="n"/>
              <a:defRPr/>
            </a:pPr>
            <a:r>
              <a:rPr lang="es-ES" dirty="0">
                <a:solidFill>
                  <a:srgbClr val="000000"/>
                </a:solidFill>
                <a:latin typeface="Tahoma"/>
                <a:cs typeface="Arial"/>
              </a:rPr>
              <a:t>Tulane</a:t>
            </a:r>
          </a:p>
        </p:txBody>
      </p:sp>
      <p:sp>
        <p:nvSpPr>
          <p:cNvPr id="5" name="Abrir llave 4"/>
          <p:cNvSpPr/>
          <p:nvPr/>
        </p:nvSpPr>
        <p:spPr>
          <a:xfrm>
            <a:off x="3779838" y="2276475"/>
            <a:ext cx="288925" cy="388937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2"/>
          <p:cNvSpPr>
            <a:spLocks noGrp="1" noChangeArrowheads="1"/>
          </p:cNvSpPr>
          <p:nvPr>
            <p:ph type="title"/>
          </p:nvPr>
        </p:nvSpPr>
        <p:spPr>
          <a:xfrm>
            <a:off x="1692275" y="260350"/>
            <a:ext cx="5543550" cy="1584325"/>
          </a:xfrm>
        </p:spPr>
        <p:txBody>
          <a:bodyPr/>
          <a:lstStyle/>
          <a:p>
            <a:pPr algn="ctr" eaLnBrk="1" hangingPunct="1"/>
            <a:r>
              <a:rPr lang="es-ES" altLang="es-MX" sz="2000" b="1" smtClean="0">
                <a:solidFill>
                  <a:schemeClr val="tx1"/>
                </a:solidFill>
              </a:rPr>
              <a:t>REPÚBLICA DE CUBA</a:t>
            </a:r>
            <a:br>
              <a:rPr lang="es-ES" altLang="es-MX" sz="2000" b="1" smtClean="0">
                <a:solidFill>
                  <a:schemeClr val="tx1"/>
                </a:solidFill>
              </a:rPr>
            </a:br>
            <a:r>
              <a:rPr lang="es-ES" altLang="es-MX" sz="2000" b="1" smtClean="0">
                <a:solidFill>
                  <a:schemeClr val="tx1"/>
                </a:solidFill>
              </a:rPr>
              <a:t>MINISTERIO DE SALUD PÚBLICA</a:t>
            </a:r>
          </a:p>
        </p:txBody>
      </p:sp>
      <p:sp>
        <p:nvSpPr>
          <p:cNvPr id="25603" name="10 CuadroTexto"/>
          <p:cNvSpPr txBox="1">
            <a:spLocks noChangeArrowheads="1"/>
          </p:cNvSpPr>
          <p:nvPr/>
        </p:nvSpPr>
        <p:spPr bwMode="auto">
          <a:xfrm>
            <a:off x="4708525" y="6381750"/>
            <a:ext cx="3392488" cy="430213"/>
          </a:xfrm>
          <a:prstGeom prst="rect">
            <a:avLst/>
          </a:prstGeom>
          <a:noFill/>
          <a:ln w="9525">
            <a:noFill/>
            <a:miter lim="800000"/>
            <a:headEnd/>
            <a:tailEnd/>
          </a:ln>
        </p:spPr>
        <p:txBody>
          <a:bodyPr>
            <a:spAutoFit/>
          </a:bodyPr>
          <a:lstStyle/>
          <a:p>
            <a:pPr algn="ctr" eaLnBrk="1" hangingPunct="1"/>
            <a:r>
              <a:rPr lang="es-ES" altLang="es-MX" sz="1100"/>
              <a:t>Prof. Xiomara Martín Linares</a:t>
            </a:r>
          </a:p>
          <a:p>
            <a:pPr algn="ctr" eaLnBrk="1" hangingPunct="1"/>
            <a:r>
              <a:rPr lang="es-ES" altLang="es-MX" sz="1100"/>
              <a:t>ENSAP/Cuba/ 2017</a:t>
            </a:r>
          </a:p>
        </p:txBody>
      </p:sp>
      <p:sp>
        <p:nvSpPr>
          <p:cNvPr id="25604" name="Rectangle 19"/>
          <p:cNvSpPr>
            <a:spLocks noChangeArrowheads="1"/>
          </p:cNvSpPr>
          <p:nvPr/>
        </p:nvSpPr>
        <p:spPr bwMode="auto">
          <a:xfrm>
            <a:off x="4067175" y="5553075"/>
            <a:ext cx="1081088" cy="447675"/>
          </a:xfrm>
          <a:prstGeom prst="rect">
            <a:avLst/>
          </a:prstGeom>
          <a:noFill/>
          <a:ln w="9525">
            <a:noFill/>
            <a:miter lim="800000"/>
            <a:headEnd/>
            <a:tailEnd/>
          </a:ln>
        </p:spPr>
        <p:txBody>
          <a:bodyPr anchor="ctr"/>
          <a:lstStyle/>
          <a:p>
            <a:pPr algn="ctr" eaLnBrk="1" hangingPunct="1"/>
            <a:endParaRPr lang="es-ES" altLang="es-MX" sz="2800" b="1">
              <a:solidFill>
                <a:srgbClr val="002060"/>
              </a:solidFill>
              <a:latin typeface="Arial Narrow" pitchFamily="34" charset="0"/>
            </a:endParaRPr>
          </a:p>
        </p:txBody>
      </p:sp>
      <p:pic>
        <p:nvPicPr>
          <p:cNvPr id="25605" name="Picture 5"/>
          <p:cNvPicPr>
            <a:picLocks noChangeAspect="1" noChangeArrowheads="1"/>
          </p:cNvPicPr>
          <p:nvPr/>
        </p:nvPicPr>
        <p:blipFill>
          <a:blip r:embed="rId3" cstate="print"/>
          <a:srcRect/>
          <a:stretch>
            <a:fillRect/>
          </a:stretch>
        </p:blipFill>
        <p:spPr bwMode="auto">
          <a:xfrm>
            <a:off x="3995738" y="333375"/>
            <a:ext cx="936625" cy="863600"/>
          </a:xfrm>
          <a:prstGeom prst="rect">
            <a:avLst/>
          </a:prstGeom>
          <a:noFill/>
          <a:ln w="9525">
            <a:noFill/>
            <a:miter lim="800000"/>
            <a:headEnd/>
            <a:tailEnd/>
          </a:ln>
        </p:spPr>
      </p:pic>
      <p:sp>
        <p:nvSpPr>
          <p:cNvPr id="25607" name="Rectángulo 2"/>
          <p:cNvSpPr>
            <a:spLocks noChangeArrowheads="1"/>
          </p:cNvSpPr>
          <p:nvPr/>
        </p:nvSpPr>
        <p:spPr bwMode="auto">
          <a:xfrm>
            <a:off x="2754313" y="3357563"/>
            <a:ext cx="3389312" cy="922337"/>
          </a:xfrm>
          <a:prstGeom prst="rect">
            <a:avLst/>
          </a:prstGeom>
          <a:noFill/>
          <a:ln w="9525">
            <a:noFill/>
            <a:miter lim="800000"/>
            <a:headEnd/>
            <a:tailEnd/>
          </a:ln>
        </p:spPr>
        <p:txBody>
          <a:bodyPr wrap="none">
            <a:spAutoFit/>
          </a:bodyPr>
          <a:lstStyle/>
          <a:p>
            <a:pPr algn="ctr" eaLnBrk="1" hangingPunct="1">
              <a:buFont typeface="Wingdings" pitchFamily="2" charset="2"/>
              <a:buNone/>
            </a:pPr>
            <a:r>
              <a:rPr lang="es-ES" altLang="es-MX" sz="5400" b="1">
                <a:solidFill>
                  <a:srgbClr val="0000FF"/>
                </a:solidFill>
              </a:rPr>
              <a:t>GRACIAS</a:t>
            </a:r>
          </a:p>
        </p:txBody>
      </p:sp>
      <p:pic>
        <p:nvPicPr>
          <p:cNvPr id="25608" name="Imagen 8"/>
          <p:cNvPicPr>
            <a:picLocks noChangeAspect="1"/>
          </p:cNvPicPr>
          <p:nvPr/>
        </p:nvPicPr>
        <p:blipFill>
          <a:blip r:embed="rId4"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title"/>
          </p:nvPr>
        </p:nvSpPr>
        <p:spPr>
          <a:xfrm>
            <a:off x="971550" y="214313"/>
            <a:ext cx="6913563" cy="1270000"/>
          </a:xfrm>
        </p:spPr>
        <p:txBody>
          <a:bodyPr/>
          <a:lstStyle/>
          <a:p>
            <a:r>
              <a:rPr lang="es-ES" altLang="es-MX" sz="2800" b="1" smtClean="0">
                <a:solidFill>
                  <a:srgbClr val="990033"/>
                </a:solidFill>
              </a:rPr>
              <a:t>                INTRODUCCION</a:t>
            </a:r>
            <a:endParaRPr lang="es-ES" altLang="es-ES" sz="2800" smtClean="0">
              <a:solidFill>
                <a:srgbClr val="990033"/>
              </a:solidFill>
            </a:endParaRPr>
          </a:p>
        </p:txBody>
      </p:sp>
      <p:grpSp>
        <p:nvGrpSpPr>
          <p:cNvPr id="5123" name="9 Grupo"/>
          <p:cNvGrpSpPr>
            <a:grpSpLocks/>
          </p:cNvGrpSpPr>
          <p:nvPr/>
        </p:nvGrpSpPr>
        <p:grpSpPr bwMode="auto">
          <a:xfrm>
            <a:off x="1000100" y="1714488"/>
            <a:ext cx="7500990" cy="2643206"/>
            <a:chOff x="1772486" y="900530"/>
            <a:chExt cx="5543225" cy="5417359"/>
          </a:xfrm>
        </p:grpSpPr>
        <p:sp>
          <p:nvSpPr>
            <p:cNvPr id="8" name="Text Box 17"/>
            <p:cNvSpPr txBox="1">
              <a:spLocks noChangeArrowheads="1"/>
            </p:cNvSpPr>
            <p:nvPr/>
          </p:nvSpPr>
          <p:spPr bwMode="auto">
            <a:xfrm>
              <a:off x="1772486" y="900530"/>
              <a:ext cx="5543225" cy="5109486"/>
            </a:xfrm>
            <a:prstGeom prst="rect">
              <a:avLst/>
            </a:prstGeom>
            <a:noFill/>
            <a:ln w="38100">
              <a:solidFill>
                <a:srgbClr val="000000"/>
              </a:solidFill>
              <a:miter lim="800000"/>
              <a:headEnd/>
              <a:tailEnd/>
            </a:ln>
          </p:spPr>
          <p:txBody>
            <a:bodyPr wrap="square">
              <a:spAutoFit/>
            </a:bodyPr>
            <a:lstStyle/>
            <a:p>
              <a:pPr eaLnBrk="1" fontAlgn="auto" hangingPunct="1">
                <a:spcBef>
                  <a:spcPts val="0"/>
                </a:spcBef>
                <a:spcAft>
                  <a:spcPts val="0"/>
                </a:spcAft>
                <a:buFontTx/>
                <a:buChar char="•"/>
                <a:defRPr/>
              </a:pPr>
              <a:r>
                <a:rPr lang="es-ES_tradnl" sz="2400" b="1" kern="0" dirty="0">
                  <a:solidFill>
                    <a:srgbClr val="000000"/>
                  </a:solidFill>
                  <a:latin typeface="Arial"/>
                  <a:cs typeface="Arial" panose="020B0604020202020204" pitchFamily="34" charset="0"/>
                </a:rPr>
                <a:t> </a:t>
              </a:r>
              <a:r>
                <a:rPr lang="es-ES_tradnl" b="1" kern="0" dirty="0">
                  <a:solidFill>
                    <a:srgbClr val="000000"/>
                  </a:solidFill>
                  <a:latin typeface="Arial"/>
                  <a:cs typeface="Arial" panose="020B0604020202020204" pitchFamily="34" charset="0"/>
                </a:rPr>
                <a:t>Revolución tecnológica</a:t>
              </a:r>
            </a:p>
            <a:p>
              <a:pPr eaLnBrk="1" fontAlgn="auto" hangingPunct="1">
                <a:spcBef>
                  <a:spcPts val="0"/>
                </a:spcBef>
                <a:spcAft>
                  <a:spcPts val="0"/>
                </a:spcAft>
                <a:buFontTx/>
                <a:buChar char="•"/>
                <a:defRPr/>
              </a:pPr>
              <a:r>
                <a:rPr lang="es-ES_tradnl" b="1" kern="0" dirty="0">
                  <a:solidFill>
                    <a:srgbClr val="000000"/>
                  </a:solidFill>
                  <a:latin typeface="Arial"/>
                  <a:cs typeface="Arial" panose="020B0604020202020204" pitchFamily="34" charset="0"/>
                </a:rPr>
                <a:t> </a:t>
              </a:r>
              <a:r>
                <a:rPr lang="es-ES_tradnl" b="1" kern="0" dirty="0" smtClean="0">
                  <a:solidFill>
                    <a:srgbClr val="000000"/>
                  </a:solidFill>
                  <a:latin typeface="Arial"/>
                  <a:cs typeface="Arial" panose="020B0604020202020204" pitchFamily="34" charset="0"/>
                </a:rPr>
                <a:t>Guerras </a:t>
              </a:r>
            </a:p>
            <a:p>
              <a:pPr eaLnBrk="1" fontAlgn="auto" hangingPunct="1">
                <a:spcBef>
                  <a:spcPts val="0"/>
                </a:spcBef>
                <a:spcAft>
                  <a:spcPts val="0"/>
                </a:spcAft>
                <a:buFontTx/>
                <a:buChar char="•"/>
                <a:defRPr/>
              </a:pPr>
              <a:r>
                <a:rPr lang="es-ES_tradnl" b="1" kern="0" dirty="0" smtClean="0">
                  <a:solidFill>
                    <a:srgbClr val="000000"/>
                  </a:solidFill>
                  <a:latin typeface="Arial"/>
                  <a:cs typeface="Arial" panose="020B0604020202020204" pitchFamily="34" charset="0"/>
                </a:rPr>
                <a:t> Crisis financieras y energéticas</a:t>
              </a:r>
            </a:p>
            <a:p>
              <a:pPr eaLnBrk="1" fontAlgn="auto" hangingPunct="1">
                <a:spcBef>
                  <a:spcPts val="0"/>
                </a:spcBef>
                <a:spcAft>
                  <a:spcPts val="0"/>
                </a:spcAft>
                <a:buFontTx/>
                <a:buChar char="•"/>
                <a:defRPr/>
              </a:pPr>
              <a:r>
                <a:rPr lang="es-ES_tradnl" b="1" kern="0" dirty="0" smtClean="0">
                  <a:solidFill>
                    <a:srgbClr val="000000"/>
                  </a:solidFill>
                  <a:latin typeface="Arial"/>
                  <a:cs typeface="Arial" panose="020B0604020202020204" pitchFamily="34" charset="0"/>
                </a:rPr>
                <a:t> Cambio climático</a:t>
              </a:r>
            </a:p>
            <a:p>
              <a:pPr eaLnBrk="1" fontAlgn="auto" hangingPunct="1">
                <a:spcBef>
                  <a:spcPts val="0"/>
                </a:spcBef>
                <a:spcAft>
                  <a:spcPts val="0"/>
                </a:spcAft>
                <a:buFontTx/>
                <a:buChar char="•"/>
                <a:defRPr/>
              </a:pPr>
              <a:r>
                <a:rPr lang="es-ES_tradnl" b="1" kern="0" dirty="0" smtClean="0">
                  <a:solidFill>
                    <a:srgbClr val="000000"/>
                  </a:solidFill>
                  <a:latin typeface="Arial"/>
                  <a:cs typeface="Arial" panose="020B0604020202020204" pitchFamily="34" charset="0"/>
                </a:rPr>
                <a:t> Devastación del medio ambiente</a:t>
              </a:r>
            </a:p>
            <a:p>
              <a:pPr eaLnBrk="1" fontAlgn="auto" hangingPunct="1">
                <a:spcBef>
                  <a:spcPts val="0"/>
                </a:spcBef>
                <a:spcAft>
                  <a:spcPts val="0"/>
                </a:spcAft>
                <a:buFontTx/>
                <a:buChar char="•"/>
                <a:defRPr/>
              </a:pPr>
              <a:r>
                <a:rPr lang="es-ES_tradnl" b="1" kern="0" dirty="0" smtClean="0">
                  <a:solidFill>
                    <a:srgbClr val="000000"/>
                  </a:solidFill>
                  <a:latin typeface="Arial"/>
                  <a:cs typeface="Arial" panose="020B0604020202020204" pitchFamily="34" charset="0"/>
                </a:rPr>
                <a:t> Enfermedades emergentes y re-emergentes</a:t>
              </a:r>
              <a:endParaRPr lang="es-ES_tradnl" b="1" kern="0" dirty="0">
                <a:solidFill>
                  <a:srgbClr val="000000"/>
                </a:solidFill>
                <a:latin typeface="Arial"/>
                <a:cs typeface="Arial" panose="020B0604020202020204" pitchFamily="34" charset="0"/>
              </a:endParaRPr>
            </a:p>
            <a:p>
              <a:pPr eaLnBrk="1" fontAlgn="auto" hangingPunct="1">
                <a:spcBef>
                  <a:spcPts val="0"/>
                </a:spcBef>
                <a:spcAft>
                  <a:spcPts val="0"/>
                </a:spcAft>
                <a:buFontTx/>
                <a:buChar char="•"/>
                <a:defRPr/>
              </a:pPr>
              <a:r>
                <a:rPr lang="es-ES_tradnl" b="1" kern="0" dirty="0">
                  <a:solidFill>
                    <a:srgbClr val="000000"/>
                  </a:solidFill>
                  <a:latin typeface="Arial"/>
                  <a:cs typeface="Arial" panose="020B0604020202020204" pitchFamily="34" charset="0"/>
                </a:rPr>
                <a:t> Globalización</a:t>
              </a:r>
            </a:p>
            <a:p>
              <a:pPr eaLnBrk="1" fontAlgn="auto" hangingPunct="1">
                <a:spcBef>
                  <a:spcPts val="0"/>
                </a:spcBef>
                <a:spcAft>
                  <a:spcPts val="0"/>
                </a:spcAft>
                <a:defRPr/>
              </a:pPr>
              <a:endParaRPr lang="es-ES_tradnl" sz="2400" kern="0" dirty="0">
                <a:solidFill>
                  <a:srgbClr val="000000"/>
                </a:solidFill>
                <a:latin typeface="Arial"/>
                <a:cs typeface="Arial" panose="020B0604020202020204" pitchFamily="34" charset="0"/>
              </a:endParaRPr>
            </a:p>
          </p:txBody>
        </p:sp>
        <p:sp>
          <p:nvSpPr>
            <p:cNvPr id="9" name="Text Box 18"/>
            <p:cNvSpPr txBox="1">
              <a:spLocks noChangeArrowheads="1"/>
            </p:cNvSpPr>
            <p:nvPr/>
          </p:nvSpPr>
          <p:spPr bwMode="auto">
            <a:xfrm>
              <a:off x="3645211" y="5845972"/>
              <a:ext cx="1630652" cy="471917"/>
            </a:xfrm>
            <a:prstGeom prst="rect">
              <a:avLst/>
            </a:prstGeom>
            <a:noFill/>
            <a:ln w="9525">
              <a:noFill/>
              <a:miter lim="800000"/>
              <a:headEnd/>
              <a:tailEnd/>
            </a:ln>
          </p:spPr>
          <p:txBody>
            <a:bodyPr wrap="none">
              <a:spAutoFit/>
            </a:bodyPr>
            <a:lstStyle/>
            <a:p>
              <a:pPr algn="ctr" eaLnBrk="1" fontAlgn="auto" hangingPunct="1">
                <a:spcBef>
                  <a:spcPts val="0"/>
                </a:spcBef>
                <a:spcAft>
                  <a:spcPts val="0"/>
                </a:spcAft>
                <a:defRPr/>
              </a:pPr>
              <a:r>
                <a:rPr lang="es-ES_tradnl" sz="2400" b="1" kern="0" dirty="0" smtClean="0">
                  <a:solidFill>
                    <a:srgbClr val="000000"/>
                  </a:solidFill>
                  <a:latin typeface="Arial"/>
                  <a:cs typeface="Arial" panose="020B0604020202020204" pitchFamily="34" charset="0"/>
                </a:rPr>
                <a:t>Educación</a:t>
              </a:r>
              <a:endParaRPr lang="es-ES_tradnl" sz="2400" kern="0" dirty="0">
                <a:solidFill>
                  <a:srgbClr val="000000"/>
                </a:solidFill>
                <a:latin typeface="Arial"/>
                <a:cs typeface="Arial" panose="020B0604020202020204" pitchFamily="34" charset="0"/>
              </a:endParaRPr>
            </a:p>
          </p:txBody>
        </p:sp>
        <p:sp>
          <p:nvSpPr>
            <p:cNvPr id="10" name="Text Box 22"/>
            <p:cNvSpPr txBox="1">
              <a:spLocks noChangeArrowheads="1"/>
            </p:cNvSpPr>
            <p:nvPr/>
          </p:nvSpPr>
          <p:spPr bwMode="auto">
            <a:xfrm>
              <a:off x="4254699" y="1285865"/>
              <a:ext cx="184524" cy="472220"/>
            </a:xfrm>
            <a:prstGeom prst="rect">
              <a:avLst/>
            </a:prstGeom>
            <a:noFill/>
            <a:ln w="9525">
              <a:noFill/>
              <a:miter lim="800000"/>
              <a:headEnd/>
              <a:tailEnd/>
            </a:ln>
          </p:spPr>
          <p:txBody>
            <a:bodyPr wrap="none">
              <a:spAutoFit/>
            </a:bodyPr>
            <a:lstStyle/>
            <a:p>
              <a:pPr algn="ctr" eaLnBrk="1" fontAlgn="auto" hangingPunct="1">
                <a:spcBef>
                  <a:spcPts val="0"/>
                </a:spcBef>
                <a:spcAft>
                  <a:spcPts val="0"/>
                </a:spcAft>
                <a:defRPr/>
              </a:pPr>
              <a:endParaRPr lang="es-ES_tradnl" sz="2400" kern="0" dirty="0">
                <a:solidFill>
                  <a:srgbClr val="000000"/>
                </a:solidFill>
                <a:latin typeface="Arial"/>
                <a:cs typeface="Arial" panose="020B0604020202020204" pitchFamily="34" charset="0"/>
              </a:endParaRPr>
            </a:p>
          </p:txBody>
        </p:sp>
      </p:grpSp>
      <p:sp>
        <p:nvSpPr>
          <p:cNvPr id="11" name="AutoShape 19"/>
          <p:cNvSpPr>
            <a:spLocks noChangeArrowheads="1"/>
          </p:cNvSpPr>
          <p:nvPr/>
        </p:nvSpPr>
        <p:spPr bwMode="auto">
          <a:xfrm>
            <a:off x="1142976" y="5322911"/>
            <a:ext cx="7215237" cy="1463675"/>
          </a:xfrm>
          <a:prstGeom prst="upArrowCallout">
            <a:avLst>
              <a:gd name="adj1" fmla="val 85718"/>
              <a:gd name="adj2" fmla="val 85718"/>
              <a:gd name="adj3" fmla="val 16667"/>
              <a:gd name="adj4" fmla="val 66667"/>
            </a:avLst>
          </a:prstGeom>
          <a:noFill/>
          <a:ln w="38100">
            <a:solidFill>
              <a:srgbClr val="000000"/>
            </a:solidFill>
            <a:miter lim="800000"/>
            <a:headEnd/>
            <a:tailEnd/>
          </a:ln>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auto" hangingPunct="1">
              <a:spcBef>
                <a:spcPts val="0"/>
              </a:spcBef>
              <a:spcAft>
                <a:spcPts val="0"/>
              </a:spcAft>
              <a:defRPr/>
            </a:pPr>
            <a:r>
              <a:rPr lang="es-ES" altLang="es-ES" sz="2000" b="1" kern="0" dirty="0" smtClean="0">
                <a:solidFill>
                  <a:srgbClr val="000000"/>
                </a:solidFill>
              </a:rPr>
              <a:t>Liberadora </a:t>
            </a:r>
          </a:p>
          <a:p>
            <a:pPr algn="ctr" eaLnBrk="1" fontAlgn="auto" hangingPunct="1">
              <a:spcBef>
                <a:spcPts val="0"/>
              </a:spcBef>
              <a:spcAft>
                <a:spcPts val="0"/>
              </a:spcAft>
              <a:defRPr/>
            </a:pPr>
            <a:r>
              <a:rPr lang="es-ES" altLang="es-ES" sz="2000" b="1" kern="0" dirty="0" smtClean="0">
                <a:solidFill>
                  <a:srgbClr val="000000"/>
                </a:solidFill>
              </a:rPr>
              <a:t>Cultura de paz, del buen vivir</a:t>
            </a:r>
          </a:p>
          <a:p>
            <a:pPr algn="ctr" eaLnBrk="1" fontAlgn="auto" hangingPunct="1">
              <a:spcBef>
                <a:spcPts val="0"/>
              </a:spcBef>
              <a:spcAft>
                <a:spcPts val="0"/>
              </a:spcAft>
              <a:defRPr/>
            </a:pPr>
            <a:r>
              <a:rPr lang="es-ES" altLang="es-ES" sz="2000" b="1" kern="0" dirty="0" smtClean="0">
                <a:solidFill>
                  <a:srgbClr val="000000"/>
                </a:solidFill>
              </a:rPr>
              <a:t>Respeto al derecho ajeno</a:t>
            </a:r>
          </a:p>
        </p:txBody>
      </p:sp>
      <p:pic>
        <p:nvPicPr>
          <p:cNvPr id="5125" name="Imagen 11"/>
          <p:cNvPicPr>
            <a:picLocks noChangeAspect="1"/>
          </p:cNvPicPr>
          <p:nvPr/>
        </p:nvPicPr>
        <p:blipFill>
          <a:blip r:embed="rId3" cstate="print"/>
          <a:srcRect/>
          <a:stretch>
            <a:fillRect/>
          </a:stretch>
        </p:blipFill>
        <p:spPr bwMode="auto">
          <a:xfrm>
            <a:off x="7997825" y="188913"/>
            <a:ext cx="966788" cy="990600"/>
          </a:xfrm>
          <a:prstGeom prst="rect">
            <a:avLst/>
          </a:prstGeom>
          <a:noFill/>
          <a:ln w="9525">
            <a:noFill/>
            <a:miter lim="800000"/>
            <a:headEnd/>
            <a:tailEnd/>
          </a:ln>
        </p:spPr>
      </p:pic>
      <p:sp>
        <p:nvSpPr>
          <p:cNvPr id="2" name="Flecha abajo 1"/>
          <p:cNvSpPr/>
          <p:nvPr/>
        </p:nvSpPr>
        <p:spPr>
          <a:xfrm>
            <a:off x="3995738" y="4494225"/>
            <a:ext cx="1223962" cy="792163"/>
          </a:xfrm>
          <a:prstGeom prst="downArrow">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ln w="0"/>
              <a:solidFill>
                <a:srgbClr val="800080"/>
              </a:solidFill>
              <a:effectLst>
                <a:outerShdw blurRad="38100" dist="19050" dir="2700000" algn="tl" rotWithShape="0">
                  <a:schemeClr val="dk1">
                    <a:alpha val="40000"/>
                  </a:schemeClr>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8688" y="185738"/>
            <a:ext cx="7694612" cy="1814512"/>
          </a:xfrm>
        </p:spPr>
        <p:txBody>
          <a:bodyPr/>
          <a:lstStyle/>
          <a:p>
            <a:pPr eaLnBrk="1" hangingPunct="1">
              <a:spcBef>
                <a:spcPct val="50000"/>
              </a:spcBef>
              <a:defRPr/>
            </a:pPr>
            <a:r>
              <a:rPr lang="es-ES" sz="3200" b="1" dirty="0" smtClean="0">
                <a:solidFill>
                  <a:srgbClr val="7A0000"/>
                </a:solidFill>
                <a:latin typeface="Arial" charset="0"/>
                <a:ea typeface="+mn-ea"/>
                <a:cs typeface="+mn-cs"/>
              </a:rPr>
              <a:t/>
            </a:r>
            <a:br>
              <a:rPr lang="es-ES" sz="3200" b="1" dirty="0" smtClean="0">
                <a:solidFill>
                  <a:srgbClr val="7A0000"/>
                </a:solidFill>
                <a:latin typeface="Arial" charset="0"/>
                <a:ea typeface="+mn-ea"/>
                <a:cs typeface="+mn-cs"/>
              </a:rPr>
            </a:br>
            <a:r>
              <a:rPr lang="es-ES" sz="3200" b="1" dirty="0" smtClean="0">
                <a:solidFill>
                  <a:srgbClr val="7A0000"/>
                </a:solidFill>
                <a:latin typeface="Arial" charset="0"/>
                <a:ea typeface="+mn-ea"/>
                <a:cs typeface="+mn-cs"/>
              </a:rPr>
              <a:t/>
            </a:r>
            <a:br>
              <a:rPr lang="es-ES" sz="3200" b="1" dirty="0" smtClean="0">
                <a:solidFill>
                  <a:srgbClr val="7A0000"/>
                </a:solidFill>
                <a:latin typeface="Arial" charset="0"/>
                <a:ea typeface="+mn-ea"/>
                <a:cs typeface="+mn-cs"/>
              </a:rPr>
            </a:br>
            <a:r>
              <a:rPr lang="es-ES" sz="3200" b="1" dirty="0" smtClean="0">
                <a:solidFill>
                  <a:srgbClr val="7A0000"/>
                </a:solidFill>
                <a:latin typeface="Arial" charset="0"/>
                <a:ea typeface="+mn-ea"/>
                <a:cs typeface="+mn-cs"/>
              </a:rPr>
              <a:t/>
            </a:r>
            <a:br>
              <a:rPr lang="es-ES" sz="3200" b="1" dirty="0" smtClean="0">
                <a:solidFill>
                  <a:srgbClr val="7A0000"/>
                </a:solidFill>
                <a:latin typeface="Arial" charset="0"/>
                <a:ea typeface="+mn-ea"/>
                <a:cs typeface="+mn-cs"/>
              </a:rPr>
            </a:br>
            <a:r>
              <a:rPr lang="es-ES" sz="3200" b="1" dirty="0">
                <a:solidFill>
                  <a:srgbClr val="7A0000"/>
                </a:solidFill>
                <a:latin typeface="Arial" charset="0"/>
                <a:ea typeface="+mn-ea"/>
                <a:cs typeface="+mn-cs"/>
              </a:rPr>
              <a:t/>
            </a:r>
            <a:br>
              <a:rPr lang="es-ES" sz="3200" b="1" dirty="0">
                <a:solidFill>
                  <a:srgbClr val="7A0000"/>
                </a:solidFill>
                <a:latin typeface="Arial" charset="0"/>
                <a:ea typeface="+mn-ea"/>
                <a:cs typeface="+mn-cs"/>
              </a:rPr>
            </a:br>
            <a:r>
              <a:rPr lang="es-ES" sz="3200" b="1" dirty="0" smtClean="0">
                <a:solidFill>
                  <a:srgbClr val="7A0000"/>
                </a:solidFill>
                <a:latin typeface="Arial" charset="0"/>
                <a:ea typeface="+mn-ea"/>
                <a:cs typeface="+mn-cs"/>
              </a:rPr>
              <a:t/>
            </a:r>
            <a:br>
              <a:rPr lang="es-ES" sz="3200" b="1" dirty="0" smtClean="0">
                <a:solidFill>
                  <a:srgbClr val="7A0000"/>
                </a:solidFill>
                <a:latin typeface="Arial" charset="0"/>
                <a:ea typeface="+mn-ea"/>
                <a:cs typeface="+mn-cs"/>
              </a:rPr>
            </a:br>
            <a:r>
              <a:rPr lang="es-ES" sz="3200" b="1" dirty="0">
                <a:solidFill>
                  <a:srgbClr val="7A0000"/>
                </a:solidFill>
                <a:latin typeface="Arial" charset="0"/>
                <a:ea typeface="+mn-ea"/>
                <a:cs typeface="+mn-cs"/>
              </a:rPr>
              <a:t/>
            </a:r>
            <a:br>
              <a:rPr lang="es-ES" sz="3200" b="1" dirty="0">
                <a:solidFill>
                  <a:srgbClr val="7A0000"/>
                </a:solidFill>
                <a:latin typeface="Arial" charset="0"/>
                <a:ea typeface="+mn-ea"/>
                <a:cs typeface="+mn-cs"/>
              </a:rPr>
            </a:br>
            <a:r>
              <a:rPr lang="es-ES" sz="3200" b="1" dirty="0" smtClean="0">
                <a:solidFill>
                  <a:srgbClr val="7A0000"/>
                </a:solidFill>
                <a:latin typeface="Arial" charset="0"/>
                <a:ea typeface="+mn-ea"/>
                <a:cs typeface="+mn-cs"/>
              </a:rPr>
              <a:t/>
            </a:r>
            <a:br>
              <a:rPr lang="es-ES" sz="3200" b="1" dirty="0" smtClean="0">
                <a:solidFill>
                  <a:srgbClr val="7A0000"/>
                </a:solidFill>
                <a:latin typeface="Arial" charset="0"/>
                <a:ea typeface="+mn-ea"/>
                <a:cs typeface="+mn-cs"/>
              </a:rPr>
            </a:br>
            <a:r>
              <a:rPr lang="es-ES" sz="3200" b="1" dirty="0">
                <a:solidFill>
                  <a:srgbClr val="7A0000"/>
                </a:solidFill>
                <a:latin typeface="Arial" charset="0"/>
                <a:ea typeface="+mn-ea"/>
                <a:cs typeface="+mn-cs"/>
              </a:rPr>
              <a:t/>
            </a:r>
            <a:br>
              <a:rPr lang="es-ES" sz="3200" b="1" dirty="0">
                <a:solidFill>
                  <a:srgbClr val="7A0000"/>
                </a:solidFill>
                <a:latin typeface="Arial" charset="0"/>
                <a:ea typeface="+mn-ea"/>
                <a:cs typeface="+mn-cs"/>
              </a:rPr>
            </a:br>
            <a:r>
              <a:rPr lang="es-ES" sz="2400" b="1" dirty="0" smtClean="0">
                <a:solidFill>
                  <a:srgbClr val="7A0000"/>
                </a:solidFill>
                <a:ea typeface="+mn-ea"/>
                <a:cs typeface="+mn-cs"/>
              </a:rPr>
              <a:t>FUNCIONES </a:t>
            </a:r>
            <a:r>
              <a:rPr lang="es-ES" sz="2400" b="1" dirty="0">
                <a:solidFill>
                  <a:srgbClr val="7A0000"/>
                </a:solidFill>
                <a:ea typeface="+mn-ea"/>
                <a:cs typeface="+mn-cs"/>
              </a:rPr>
              <a:t>SUSTANTIVAS DE LA UNIVERSIDAD</a:t>
            </a:r>
            <a:r>
              <a:rPr lang="es-ES" sz="2800" b="1" dirty="0">
                <a:solidFill>
                  <a:srgbClr val="7A0000"/>
                </a:solidFill>
                <a:ea typeface="+mn-ea"/>
                <a:cs typeface="+mn-cs"/>
              </a:rPr>
              <a:t/>
            </a:r>
            <a:br>
              <a:rPr lang="es-ES" sz="2800" b="1" dirty="0">
                <a:solidFill>
                  <a:srgbClr val="7A0000"/>
                </a:solidFill>
                <a:ea typeface="+mn-ea"/>
                <a:cs typeface="+mn-cs"/>
              </a:rPr>
            </a:br>
            <a:endParaRPr lang="es-ES" sz="2800" dirty="0"/>
          </a:p>
        </p:txBody>
      </p:sp>
      <p:grpSp>
        <p:nvGrpSpPr>
          <p:cNvPr id="3" name="Grupo 3"/>
          <p:cNvGrpSpPr>
            <a:grpSpLocks/>
          </p:cNvGrpSpPr>
          <p:nvPr/>
        </p:nvGrpSpPr>
        <p:grpSpPr bwMode="auto">
          <a:xfrm>
            <a:off x="285716" y="1814513"/>
            <a:ext cx="8247097" cy="5037017"/>
            <a:chOff x="286273" y="1484784"/>
            <a:chExt cx="8246167" cy="5036141"/>
          </a:xfrm>
        </p:grpSpPr>
        <p:sp>
          <p:nvSpPr>
            <p:cNvPr id="5" name="Text Box 2"/>
            <p:cNvSpPr txBox="1">
              <a:spLocks noChangeArrowheads="1"/>
            </p:cNvSpPr>
            <p:nvPr/>
          </p:nvSpPr>
          <p:spPr bwMode="auto">
            <a:xfrm>
              <a:off x="6259396" y="2781546"/>
              <a:ext cx="2169867" cy="461883"/>
            </a:xfrm>
            <a:prstGeom prst="rect">
              <a:avLst/>
            </a:prstGeom>
            <a:noFill/>
            <a:ln w="38100">
              <a:solidFill>
                <a:srgbClr val="000000"/>
              </a:solidFill>
              <a:miter lim="800000"/>
              <a:headEnd/>
              <a:tailEnd/>
            </a:ln>
          </p:spPr>
          <p:txBody>
            <a:bodyPr>
              <a:spAutoFit/>
            </a:bodyPr>
            <a:lstStyle/>
            <a:p>
              <a:pPr algn="ctr" eaLnBrk="1" fontAlgn="auto" hangingPunct="1">
                <a:spcBef>
                  <a:spcPct val="50000"/>
                </a:spcBef>
                <a:spcAft>
                  <a:spcPts val="0"/>
                </a:spcAft>
                <a:defRPr/>
              </a:pPr>
              <a:r>
                <a:rPr lang="es-ES" sz="2400" b="1" kern="0" dirty="0">
                  <a:solidFill>
                    <a:srgbClr val="000000"/>
                  </a:solidFill>
                  <a:latin typeface="Arial" charset="0"/>
                  <a:cs typeface="+mn-cs"/>
                </a:rPr>
                <a:t>EXTENSIÓN</a:t>
              </a:r>
            </a:p>
          </p:txBody>
        </p:sp>
        <p:sp>
          <p:nvSpPr>
            <p:cNvPr id="6" name="Text Box 3"/>
            <p:cNvSpPr txBox="1">
              <a:spLocks noChangeArrowheads="1"/>
            </p:cNvSpPr>
            <p:nvPr/>
          </p:nvSpPr>
          <p:spPr bwMode="auto">
            <a:xfrm>
              <a:off x="3286344" y="2781546"/>
              <a:ext cx="2730192" cy="461883"/>
            </a:xfrm>
            <a:prstGeom prst="rect">
              <a:avLst/>
            </a:prstGeom>
            <a:noFill/>
            <a:ln w="38100">
              <a:solidFill>
                <a:srgbClr val="000000"/>
              </a:solidFill>
              <a:miter lim="800000"/>
              <a:headEnd/>
              <a:tailEnd/>
            </a:ln>
          </p:spPr>
          <p:txBody>
            <a:bodyPr>
              <a:spAutoFit/>
            </a:bodyPr>
            <a:lstStyle/>
            <a:p>
              <a:pPr algn="ctr" eaLnBrk="1" fontAlgn="auto" hangingPunct="1">
                <a:spcBef>
                  <a:spcPct val="50000"/>
                </a:spcBef>
                <a:spcAft>
                  <a:spcPts val="0"/>
                </a:spcAft>
                <a:defRPr/>
              </a:pPr>
              <a:r>
                <a:rPr lang="es-ES" sz="2400" b="1" kern="0" dirty="0">
                  <a:solidFill>
                    <a:srgbClr val="000000"/>
                  </a:solidFill>
                  <a:latin typeface="Arial" charset="0"/>
                  <a:cs typeface="+mn-cs"/>
                </a:rPr>
                <a:t>INVESTIGACIÓN</a:t>
              </a:r>
            </a:p>
          </p:txBody>
        </p:sp>
        <p:sp>
          <p:nvSpPr>
            <p:cNvPr id="7" name="Text Box 4"/>
            <p:cNvSpPr txBox="1">
              <a:spLocks noChangeArrowheads="1"/>
            </p:cNvSpPr>
            <p:nvPr/>
          </p:nvSpPr>
          <p:spPr bwMode="auto">
            <a:xfrm>
              <a:off x="1000601" y="2781546"/>
              <a:ext cx="2071454" cy="460295"/>
            </a:xfrm>
            <a:prstGeom prst="rect">
              <a:avLst/>
            </a:prstGeom>
            <a:noFill/>
            <a:ln w="38100">
              <a:solidFill>
                <a:srgbClr val="000000"/>
              </a:solidFill>
              <a:miter lim="800000"/>
              <a:headEnd/>
              <a:tailEnd/>
            </a:ln>
          </p:spPr>
          <p:txBody>
            <a:bodyPr>
              <a:spAutoFit/>
            </a:bodyPr>
            <a:lstStyle/>
            <a:p>
              <a:pPr algn="ctr" eaLnBrk="1" fontAlgn="auto" hangingPunct="1">
                <a:spcBef>
                  <a:spcPct val="50000"/>
                </a:spcBef>
                <a:spcAft>
                  <a:spcPts val="0"/>
                </a:spcAft>
                <a:defRPr/>
              </a:pPr>
              <a:r>
                <a:rPr lang="es-ES" sz="2400" b="1" kern="0" dirty="0">
                  <a:solidFill>
                    <a:srgbClr val="000000"/>
                  </a:solidFill>
                  <a:latin typeface="Arial" charset="0"/>
                  <a:cs typeface="+mn-cs"/>
                </a:rPr>
                <a:t>DOCENCIA</a:t>
              </a:r>
            </a:p>
          </p:txBody>
        </p:sp>
        <p:sp>
          <p:nvSpPr>
            <p:cNvPr id="8" name="Text Box 8"/>
            <p:cNvSpPr txBox="1">
              <a:spLocks noChangeArrowheads="1"/>
            </p:cNvSpPr>
            <p:nvPr/>
          </p:nvSpPr>
          <p:spPr bwMode="auto">
            <a:xfrm>
              <a:off x="1810135" y="4652884"/>
              <a:ext cx="5619116" cy="461882"/>
            </a:xfrm>
            <a:prstGeom prst="rect">
              <a:avLst/>
            </a:prstGeom>
            <a:noFill/>
            <a:ln w="38100">
              <a:solidFill>
                <a:srgbClr val="000000"/>
              </a:solidFill>
              <a:miter lim="800000"/>
              <a:headEnd/>
              <a:tailEnd/>
            </a:ln>
          </p:spPr>
          <p:txBody>
            <a:bodyPr>
              <a:spAutoFit/>
            </a:bodyPr>
            <a:lstStyle/>
            <a:p>
              <a:pPr algn="ctr" eaLnBrk="1" fontAlgn="auto" hangingPunct="1">
                <a:spcBef>
                  <a:spcPct val="50000"/>
                </a:spcBef>
                <a:spcAft>
                  <a:spcPts val="0"/>
                </a:spcAft>
                <a:defRPr/>
              </a:pPr>
              <a:r>
                <a:rPr lang="es-ES" sz="2400" b="1" kern="0" dirty="0">
                  <a:solidFill>
                    <a:srgbClr val="000000"/>
                  </a:solidFill>
                  <a:latin typeface="Arial" charset="0"/>
                  <a:cs typeface="+mn-cs"/>
                </a:rPr>
                <a:t>ASISTENCIA MÉDICA</a:t>
              </a:r>
            </a:p>
          </p:txBody>
        </p:sp>
        <p:sp>
          <p:nvSpPr>
            <p:cNvPr id="9" name="AutoShape 9"/>
            <p:cNvSpPr>
              <a:spLocks noChangeArrowheads="1"/>
            </p:cNvSpPr>
            <p:nvPr/>
          </p:nvSpPr>
          <p:spPr bwMode="auto">
            <a:xfrm>
              <a:off x="1862517" y="1494307"/>
              <a:ext cx="485720" cy="1214226"/>
            </a:xfrm>
            <a:prstGeom prst="downArrow">
              <a:avLst>
                <a:gd name="adj1" fmla="val 50000"/>
                <a:gd name="adj2" fmla="val 75405"/>
              </a:avLst>
            </a:prstGeom>
            <a:solidFill>
              <a:srgbClr val="990033"/>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s-ES_tradnl" kern="0">
                <a:solidFill>
                  <a:srgbClr val="7A0000"/>
                </a:solidFill>
                <a:latin typeface="Arial" charset="0"/>
                <a:cs typeface="+mn-cs"/>
              </a:endParaRPr>
            </a:p>
          </p:txBody>
        </p:sp>
        <p:sp>
          <p:nvSpPr>
            <p:cNvPr id="10" name="AutoShape 10"/>
            <p:cNvSpPr>
              <a:spLocks noChangeArrowheads="1"/>
            </p:cNvSpPr>
            <p:nvPr/>
          </p:nvSpPr>
          <p:spPr bwMode="auto">
            <a:xfrm>
              <a:off x="6843530" y="1484784"/>
              <a:ext cx="485720" cy="1214226"/>
            </a:xfrm>
            <a:prstGeom prst="downArrow">
              <a:avLst>
                <a:gd name="adj1" fmla="val 50000"/>
                <a:gd name="adj2" fmla="val 75405"/>
              </a:avLst>
            </a:prstGeom>
            <a:solidFill>
              <a:srgbClr val="990033"/>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s-ES_tradnl" kern="0">
                <a:solidFill>
                  <a:srgbClr val="7A0000"/>
                </a:solidFill>
                <a:latin typeface="Arial" charset="0"/>
                <a:cs typeface="+mn-cs"/>
              </a:endParaRPr>
            </a:p>
          </p:txBody>
        </p:sp>
        <p:sp>
          <p:nvSpPr>
            <p:cNvPr id="11" name="AutoShape 11"/>
            <p:cNvSpPr>
              <a:spLocks noChangeArrowheads="1"/>
            </p:cNvSpPr>
            <p:nvPr/>
          </p:nvSpPr>
          <p:spPr bwMode="auto">
            <a:xfrm>
              <a:off x="4372071" y="1494307"/>
              <a:ext cx="485720" cy="1214226"/>
            </a:xfrm>
            <a:prstGeom prst="downArrow">
              <a:avLst>
                <a:gd name="adj1" fmla="val 50000"/>
                <a:gd name="adj2" fmla="val 75405"/>
              </a:avLst>
            </a:prstGeom>
            <a:solidFill>
              <a:srgbClr val="990033"/>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s-ES_tradnl" kern="0">
                <a:solidFill>
                  <a:srgbClr val="7A0000"/>
                </a:solidFill>
                <a:latin typeface="Arial" charset="0"/>
                <a:cs typeface="+mn-cs"/>
              </a:endParaRPr>
            </a:p>
          </p:txBody>
        </p:sp>
        <p:sp>
          <p:nvSpPr>
            <p:cNvPr id="12" name="AutoShape 12"/>
            <p:cNvSpPr>
              <a:spLocks noChangeArrowheads="1"/>
            </p:cNvSpPr>
            <p:nvPr/>
          </p:nvSpPr>
          <p:spPr bwMode="auto">
            <a:xfrm>
              <a:off x="4372071" y="3357709"/>
              <a:ext cx="485720" cy="1126929"/>
            </a:xfrm>
            <a:prstGeom prst="downArrow">
              <a:avLst>
                <a:gd name="adj1" fmla="val 50000"/>
                <a:gd name="adj2" fmla="val 58007"/>
              </a:avLst>
            </a:prstGeom>
            <a:solidFill>
              <a:srgbClr val="990033"/>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s-ES_tradnl" kern="0">
                <a:solidFill>
                  <a:srgbClr val="000000"/>
                </a:solidFill>
                <a:latin typeface="Arial" charset="0"/>
                <a:cs typeface="+mn-cs"/>
              </a:endParaRPr>
            </a:p>
          </p:txBody>
        </p:sp>
        <p:sp>
          <p:nvSpPr>
            <p:cNvPr id="13" name="AutoShape 13"/>
            <p:cNvSpPr>
              <a:spLocks noChangeArrowheads="1"/>
            </p:cNvSpPr>
            <p:nvPr/>
          </p:nvSpPr>
          <p:spPr bwMode="auto">
            <a:xfrm>
              <a:off x="6872102" y="3429133"/>
              <a:ext cx="485720" cy="1126929"/>
            </a:xfrm>
            <a:prstGeom prst="downArrow">
              <a:avLst>
                <a:gd name="adj1" fmla="val 50000"/>
                <a:gd name="adj2" fmla="val 58007"/>
              </a:avLst>
            </a:prstGeom>
            <a:solidFill>
              <a:srgbClr val="990033"/>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s-ES_tradnl" kern="0">
                <a:solidFill>
                  <a:srgbClr val="000000"/>
                </a:solidFill>
                <a:latin typeface="Arial" charset="0"/>
                <a:cs typeface="+mn-cs"/>
              </a:endParaRPr>
            </a:p>
          </p:txBody>
        </p:sp>
        <p:sp>
          <p:nvSpPr>
            <p:cNvPr id="14" name="AutoShape 14"/>
            <p:cNvSpPr>
              <a:spLocks noChangeArrowheads="1"/>
            </p:cNvSpPr>
            <p:nvPr/>
          </p:nvSpPr>
          <p:spPr bwMode="auto">
            <a:xfrm>
              <a:off x="1857755" y="3357709"/>
              <a:ext cx="485720" cy="1126929"/>
            </a:xfrm>
            <a:prstGeom prst="downArrow">
              <a:avLst>
                <a:gd name="adj1" fmla="val 50000"/>
                <a:gd name="adj2" fmla="val 58007"/>
              </a:avLst>
            </a:prstGeom>
            <a:solidFill>
              <a:srgbClr val="990033"/>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s-ES_tradnl" kern="0">
                <a:solidFill>
                  <a:srgbClr val="7A0000"/>
                </a:solidFill>
                <a:latin typeface="Arial" charset="0"/>
                <a:cs typeface="+mn-cs"/>
              </a:endParaRPr>
            </a:p>
          </p:txBody>
        </p:sp>
        <p:sp>
          <p:nvSpPr>
            <p:cNvPr id="15" name="Text Box 17"/>
            <p:cNvSpPr txBox="1">
              <a:spLocks noChangeArrowheads="1"/>
            </p:cNvSpPr>
            <p:nvPr/>
          </p:nvSpPr>
          <p:spPr bwMode="auto">
            <a:xfrm rot="5400000">
              <a:off x="-683040" y="3257196"/>
              <a:ext cx="2400240" cy="461613"/>
            </a:xfrm>
            <a:prstGeom prst="rect">
              <a:avLst/>
            </a:prstGeom>
            <a:noFill/>
            <a:ln w="38100">
              <a:solidFill>
                <a:srgbClr val="000000"/>
              </a:solidFill>
              <a:miter lim="800000"/>
              <a:headEnd/>
              <a:tailEnd/>
            </a:ln>
          </p:spPr>
          <p:txBody>
            <a:bodyPr vert="vert270" wrap="square" anchor="b" anchorCtr="1">
              <a:spAutoFit/>
            </a:bodyPr>
            <a:lstStyle/>
            <a:p>
              <a:pPr algn="ctr" eaLnBrk="1" fontAlgn="auto" hangingPunct="1">
                <a:spcBef>
                  <a:spcPct val="50000"/>
                </a:spcBef>
                <a:spcAft>
                  <a:spcPts val="0"/>
                </a:spcAft>
                <a:defRPr/>
              </a:pPr>
              <a:r>
                <a:rPr lang="es-ES" sz="2400" b="1" kern="0" dirty="0" smtClean="0">
                  <a:solidFill>
                    <a:srgbClr val="000000"/>
                  </a:solidFill>
                  <a:latin typeface="Arial" charset="0"/>
                  <a:cs typeface="+mn-cs"/>
                </a:rPr>
                <a:t>GESTIÓN</a:t>
              </a:r>
              <a:endParaRPr lang="es-ES" sz="2400" b="1" kern="0" dirty="0">
                <a:solidFill>
                  <a:srgbClr val="000000"/>
                </a:solidFill>
                <a:latin typeface="Arial" charset="0"/>
                <a:cs typeface="+mn-cs"/>
              </a:endParaRPr>
            </a:p>
          </p:txBody>
        </p:sp>
        <p:sp>
          <p:nvSpPr>
            <p:cNvPr id="16" name="Text Box 17"/>
            <p:cNvSpPr txBox="1">
              <a:spLocks noChangeArrowheads="1"/>
            </p:cNvSpPr>
            <p:nvPr/>
          </p:nvSpPr>
          <p:spPr bwMode="auto">
            <a:xfrm>
              <a:off x="827584" y="5813162"/>
              <a:ext cx="7704856" cy="707763"/>
            </a:xfrm>
            <a:prstGeom prst="rect">
              <a:avLst/>
            </a:prstGeom>
            <a:noFill/>
            <a:ln w="38100">
              <a:solidFill>
                <a:srgbClr val="000000"/>
              </a:solidFill>
              <a:miter lim="800000"/>
              <a:headEnd/>
              <a:tailEnd/>
            </a:ln>
          </p:spPr>
          <p:txBody>
            <a:bodyPr>
              <a:spAutoFit/>
            </a:bodyPr>
            <a:lstStyle/>
            <a:p>
              <a:pPr algn="ctr" eaLnBrk="1" fontAlgn="auto" hangingPunct="1">
                <a:spcBef>
                  <a:spcPct val="50000"/>
                </a:spcBef>
                <a:spcAft>
                  <a:spcPts val="0"/>
                </a:spcAft>
                <a:defRPr/>
              </a:pPr>
              <a:r>
                <a:rPr lang="es-ES" sz="2000" b="1" kern="0" dirty="0" smtClean="0">
                  <a:solidFill>
                    <a:srgbClr val="000000"/>
                  </a:solidFill>
                  <a:latin typeface="Arial" charset="0"/>
                  <a:cs typeface="+mn-cs"/>
                </a:rPr>
                <a:t>INNOVADORA, INTERNACIONALIZADA, CALIDAD, PERTINENTE </a:t>
              </a:r>
              <a:endParaRPr lang="es-ES" sz="2000" b="1" kern="0" dirty="0">
                <a:solidFill>
                  <a:srgbClr val="000000"/>
                </a:solidFill>
                <a:latin typeface="Arial" charset="0"/>
                <a:cs typeface="+mn-cs"/>
              </a:endParaRPr>
            </a:p>
          </p:txBody>
        </p:sp>
      </p:grpSp>
      <p:pic>
        <p:nvPicPr>
          <p:cNvPr id="11268" name="Imagen 17"/>
          <p:cNvPicPr>
            <a:picLocks noChangeAspect="1"/>
          </p:cNvPicPr>
          <p:nvPr/>
        </p:nvPicPr>
        <p:blipFill>
          <a:blip r:embed="rId3" cstate="print"/>
          <a:srcRect/>
          <a:stretch>
            <a:fillRect/>
          </a:stretch>
        </p:blipFill>
        <p:spPr bwMode="auto">
          <a:xfrm>
            <a:off x="8067675" y="188913"/>
            <a:ext cx="968375" cy="987425"/>
          </a:xfrm>
          <a:prstGeom prst="rect">
            <a:avLst/>
          </a:prstGeom>
          <a:noFill/>
          <a:ln w="9525">
            <a:noFill/>
            <a:miter lim="800000"/>
            <a:headEnd/>
            <a:tailEnd/>
          </a:ln>
        </p:spPr>
      </p:pic>
      <p:sp>
        <p:nvSpPr>
          <p:cNvPr id="20" name="Flecha arriba 19"/>
          <p:cNvSpPr/>
          <p:nvPr/>
        </p:nvSpPr>
        <p:spPr>
          <a:xfrm>
            <a:off x="7991475" y="4987925"/>
            <a:ext cx="325438" cy="1177925"/>
          </a:xfrm>
          <a:prstGeom prst="upArrow">
            <a:avLst/>
          </a:prstGeom>
          <a:solidFill>
            <a:srgbClr val="9900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Flecha arriba 20"/>
          <p:cNvSpPr/>
          <p:nvPr/>
        </p:nvSpPr>
        <p:spPr>
          <a:xfrm>
            <a:off x="928688" y="4987925"/>
            <a:ext cx="323850" cy="1177925"/>
          </a:xfrm>
          <a:prstGeom prst="upArrow">
            <a:avLst/>
          </a:prstGeom>
          <a:solidFill>
            <a:srgbClr val="9900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a:xfrm>
            <a:off x="611188" y="357188"/>
            <a:ext cx="7524750" cy="1343025"/>
          </a:xfrm>
        </p:spPr>
        <p:txBody>
          <a:bodyPr/>
          <a:lstStyle/>
          <a:p>
            <a:pPr algn="ctr" eaLnBrk="1" hangingPunct="1">
              <a:defRPr/>
            </a:pPr>
            <a:r>
              <a:rPr lang="es-ES" sz="2000" b="1" kern="0" dirty="0" smtClean="0">
                <a:solidFill>
                  <a:srgbClr val="990033"/>
                </a:solidFill>
              </a:rPr>
              <a:t>IDEAS  RECTORAS EN LA FORMACIÓN EN SALUD EN CUBA</a:t>
            </a:r>
            <a:endParaRPr lang="es-MX" altLang="es-MX" sz="2000" dirty="0" smtClean="0">
              <a:solidFill>
                <a:srgbClr val="990033"/>
              </a:solidFill>
            </a:endParaRPr>
          </a:p>
        </p:txBody>
      </p:sp>
      <p:sp>
        <p:nvSpPr>
          <p:cNvPr id="6147" name="Marcador de contenido 2"/>
          <p:cNvSpPr>
            <a:spLocks noGrp="1"/>
          </p:cNvSpPr>
          <p:nvPr>
            <p:ph idx="1"/>
          </p:nvPr>
        </p:nvSpPr>
        <p:spPr>
          <a:xfrm>
            <a:off x="179388" y="1714500"/>
            <a:ext cx="8535987" cy="4392613"/>
          </a:xfrm>
        </p:spPr>
        <p:txBody>
          <a:bodyPr/>
          <a:lstStyle/>
          <a:p>
            <a:pPr marL="179388" indent="-179388" algn="just" eaLnBrk="1" hangingPunct="1">
              <a:lnSpc>
                <a:spcPct val="150000"/>
              </a:lnSpc>
              <a:spcBef>
                <a:spcPct val="0"/>
              </a:spcBef>
              <a:buClrTx/>
              <a:buSzTx/>
              <a:buFont typeface="Arial" charset="0"/>
              <a:buChar char="•"/>
            </a:pPr>
            <a:r>
              <a:rPr lang="es-ES_tradnl" altLang="es-ES" sz="2800" smtClean="0">
                <a:solidFill>
                  <a:srgbClr val="000000"/>
                </a:solidFill>
                <a:latin typeface="Arial" charset="0"/>
              </a:rPr>
              <a:t>La Universidad Médica es una concepción y no una edificación.</a:t>
            </a:r>
          </a:p>
          <a:p>
            <a:pPr marL="179388" indent="-179388" algn="just" eaLnBrk="1" hangingPunct="1">
              <a:lnSpc>
                <a:spcPct val="150000"/>
              </a:lnSpc>
              <a:spcBef>
                <a:spcPct val="0"/>
              </a:spcBef>
              <a:buClrTx/>
              <a:buSzTx/>
              <a:buFont typeface="Arial" charset="0"/>
              <a:buChar char="•"/>
            </a:pPr>
            <a:r>
              <a:rPr lang="es-ES_tradnl" altLang="es-ES" sz="2800" smtClean="0">
                <a:solidFill>
                  <a:srgbClr val="000000"/>
                </a:solidFill>
                <a:latin typeface="Arial" charset="0"/>
              </a:rPr>
              <a:t>La universidad no se integra a los servicios de salud, existe como una expresión de mayor desarrollo de estos, f</a:t>
            </a:r>
            <a:r>
              <a:rPr lang="es-ES" altLang="es-ES" sz="2800" smtClean="0">
                <a:solidFill>
                  <a:srgbClr val="000000"/>
                </a:solidFill>
                <a:latin typeface="Arial" charset="0"/>
              </a:rPr>
              <a:t>orma parte del sistema de salud en todos sus niveles.</a:t>
            </a:r>
          </a:p>
        </p:txBody>
      </p:sp>
      <p:pic>
        <p:nvPicPr>
          <p:cNvPr id="6149" name="Imagen 2"/>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1258888" y="788988"/>
            <a:ext cx="6805612" cy="839787"/>
          </a:xfrm>
        </p:spPr>
        <p:txBody>
          <a:bodyPr/>
          <a:lstStyle/>
          <a:p>
            <a:pPr algn="ctr" eaLnBrk="1" hangingPunct="1">
              <a:defRPr/>
            </a:pPr>
            <a:r>
              <a:rPr lang="es-ES" sz="2800" b="1" dirty="0">
                <a:solidFill>
                  <a:srgbClr val="7A0000"/>
                </a:solidFill>
                <a:ea typeface="+mn-ea"/>
                <a:cs typeface="+mn-cs"/>
              </a:rPr>
              <a:t>ENCARGO DE LA UNIVERSIDAD </a:t>
            </a:r>
            <a:br>
              <a:rPr lang="es-ES" sz="2800" b="1" dirty="0">
                <a:solidFill>
                  <a:srgbClr val="7A0000"/>
                </a:solidFill>
                <a:ea typeface="+mn-ea"/>
                <a:cs typeface="+mn-cs"/>
              </a:rPr>
            </a:br>
            <a:r>
              <a:rPr lang="es-ES" sz="2800" b="1" dirty="0">
                <a:solidFill>
                  <a:srgbClr val="7A0000"/>
                </a:solidFill>
                <a:ea typeface="+mn-ea"/>
                <a:cs typeface="+mn-cs"/>
              </a:rPr>
              <a:t>MÉDICA CUBANA</a:t>
            </a:r>
          </a:p>
        </p:txBody>
      </p:sp>
      <p:sp>
        <p:nvSpPr>
          <p:cNvPr id="10243" name="Marcador de contenido 2"/>
          <p:cNvSpPr>
            <a:spLocks noGrp="1"/>
          </p:cNvSpPr>
          <p:nvPr>
            <p:ph idx="1"/>
          </p:nvPr>
        </p:nvSpPr>
        <p:spPr>
          <a:xfrm>
            <a:off x="0" y="1916113"/>
            <a:ext cx="8501063" cy="4895850"/>
          </a:xfrm>
        </p:spPr>
        <p:txBody>
          <a:bodyPr/>
          <a:lstStyle/>
          <a:p>
            <a:pPr marL="174625" indent="-174625" algn="just" eaLnBrk="1" hangingPunct="1">
              <a:lnSpc>
                <a:spcPct val="150000"/>
              </a:lnSpc>
              <a:spcBef>
                <a:spcPct val="0"/>
              </a:spcBef>
              <a:buClrTx/>
              <a:buSzTx/>
              <a:buFont typeface="Arial" pitchFamily="34" charset="0"/>
              <a:buChar char="•"/>
              <a:defRPr/>
            </a:pPr>
            <a:r>
              <a:rPr lang="es-ES_tradnl" sz="2400" dirty="0">
                <a:solidFill>
                  <a:srgbClr val="000000"/>
                </a:solidFill>
                <a:latin typeface="Arial"/>
              </a:rPr>
              <a:t>Garantizar la excelencia de los servicios de </a:t>
            </a:r>
            <a:r>
              <a:rPr lang="es-ES_tradnl" sz="2400" dirty="0" smtClean="0">
                <a:solidFill>
                  <a:srgbClr val="000000"/>
                </a:solidFill>
                <a:latin typeface="Arial"/>
              </a:rPr>
              <a:t>salud.</a:t>
            </a:r>
          </a:p>
          <a:p>
            <a:pPr marL="174625" indent="-174625" algn="just" eaLnBrk="1" hangingPunct="1">
              <a:lnSpc>
                <a:spcPct val="150000"/>
              </a:lnSpc>
              <a:spcBef>
                <a:spcPct val="0"/>
              </a:spcBef>
              <a:buClrTx/>
              <a:buSzTx/>
              <a:buFont typeface="Wingdings" pitchFamily="2" charset="2"/>
              <a:buNone/>
              <a:defRPr/>
            </a:pPr>
            <a:endParaRPr lang="es-ES_tradnl" sz="2400" dirty="0" smtClean="0">
              <a:solidFill>
                <a:srgbClr val="000000"/>
              </a:solidFill>
              <a:latin typeface="Arial"/>
            </a:endParaRPr>
          </a:p>
          <a:p>
            <a:pPr marL="174625" indent="-174625" algn="just" eaLnBrk="1" hangingPunct="1">
              <a:lnSpc>
                <a:spcPct val="150000"/>
              </a:lnSpc>
              <a:spcBef>
                <a:spcPct val="0"/>
              </a:spcBef>
              <a:buClrTx/>
              <a:buSzTx/>
              <a:buFont typeface="Arial" pitchFamily="34" charset="0"/>
              <a:buChar char="•"/>
              <a:defRPr/>
            </a:pPr>
            <a:r>
              <a:rPr lang="es-ES_tradnl" sz="2400" dirty="0" smtClean="0">
                <a:solidFill>
                  <a:srgbClr val="000000"/>
                </a:solidFill>
                <a:latin typeface="Arial"/>
              </a:rPr>
              <a:t>Egresados competentes con alto desempeño profesional y compromiso social.</a:t>
            </a:r>
          </a:p>
          <a:p>
            <a:pPr marL="174625" indent="-174625" algn="just" eaLnBrk="1" hangingPunct="1">
              <a:lnSpc>
                <a:spcPct val="150000"/>
              </a:lnSpc>
              <a:spcBef>
                <a:spcPct val="0"/>
              </a:spcBef>
              <a:buClrTx/>
              <a:buSzTx/>
              <a:buFont typeface="Wingdings" pitchFamily="2" charset="2"/>
              <a:buNone/>
              <a:defRPr/>
            </a:pPr>
            <a:endParaRPr lang="es-ES_tradnl" sz="2400" dirty="0" smtClean="0">
              <a:solidFill>
                <a:srgbClr val="000000"/>
              </a:solidFill>
              <a:latin typeface="Arial"/>
            </a:endParaRPr>
          </a:p>
          <a:p>
            <a:pPr marL="174625" indent="-174625" algn="just" eaLnBrk="1" hangingPunct="1">
              <a:lnSpc>
                <a:spcPct val="150000"/>
              </a:lnSpc>
              <a:spcBef>
                <a:spcPct val="0"/>
              </a:spcBef>
              <a:buClrTx/>
              <a:buSzTx/>
              <a:buFont typeface="Arial" pitchFamily="34" charset="0"/>
              <a:buChar char="•"/>
              <a:defRPr/>
            </a:pPr>
            <a:r>
              <a:rPr lang="es-ES_tradnl" sz="2400" dirty="0" smtClean="0">
                <a:solidFill>
                  <a:srgbClr val="000000"/>
                </a:solidFill>
                <a:latin typeface="Arial"/>
              </a:rPr>
              <a:t>Incrementar </a:t>
            </a:r>
            <a:r>
              <a:rPr lang="es-ES_tradnl" sz="2400" dirty="0">
                <a:solidFill>
                  <a:srgbClr val="000000"/>
                </a:solidFill>
                <a:latin typeface="Arial"/>
              </a:rPr>
              <a:t>el nivel de satisfacción de los profesionales y de la </a:t>
            </a:r>
            <a:r>
              <a:rPr lang="es-ES_tradnl" sz="2400" dirty="0" smtClean="0">
                <a:solidFill>
                  <a:srgbClr val="000000"/>
                </a:solidFill>
                <a:latin typeface="Arial"/>
              </a:rPr>
              <a:t>población</a:t>
            </a:r>
            <a:r>
              <a:rPr lang="es-ES" sz="2400" dirty="0" smtClean="0">
                <a:solidFill>
                  <a:srgbClr val="000000"/>
                </a:solidFill>
                <a:latin typeface="Arial" charset="0"/>
              </a:rPr>
              <a:t>. </a:t>
            </a:r>
          </a:p>
          <a:p>
            <a:pPr marL="174625" indent="-174625" algn="just" eaLnBrk="1" hangingPunct="1">
              <a:lnSpc>
                <a:spcPct val="150000"/>
              </a:lnSpc>
              <a:spcBef>
                <a:spcPct val="0"/>
              </a:spcBef>
              <a:buClrTx/>
              <a:buSzTx/>
              <a:buFont typeface="Wingdings" pitchFamily="2" charset="2"/>
              <a:buNone/>
              <a:defRPr/>
            </a:pPr>
            <a:endParaRPr lang="es-ES" sz="2400" dirty="0" smtClean="0">
              <a:solidFill>
                <a:srgbClr val="000000"/>
              </a:solidFill>
              <a:latin typeface="Arial" charset="0"/>
            </a:endParaRPr>
          </a:p>
          <a:p>
            <a:pPr eaLnBrk="1" hangingPunct="1">
              <a:buFont typeface="Wingdings" pitchFamily="2" charset="2"/>
              <a:buNone/>
              <a:defRPr/>
            </a:pPr>
            <a:endParaRPr lang="es-MX" altLang="es-MX" dirty="0" smtClean="0"/>
          </a:p>
        </p:txBody>
      </p:sp>
      <p:pic>
        <p:nvPicPr>
          <p:cNvPr id="7173" name="Imagen 6"/>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idx="4294967295"/>
          </p:nvPr>
        </p:nvSpPr>
        <p:spPr>
          <a:xfrm>
            <a:off x="971550" y="363538"/>
            <a:ext cx="7793038" cy="1481137"/>
          </a:xfrm>
        </p:spPr>
        <p:txBody>
          <a:bodyPr/>
          <a:lstStyle/>
          <a:p>
            <a:pPr algn="ctr" eaLnBrk="1" hangingPunct="1">
              <a:defRPr/>
            </a:pPr>
            <a:r>
              <a:rPr lang="es-ES" sz="2800" b="1" kern="0" dirty="0" smtClean="0">
                <a:solidFill>
                  <a:srgbClr val="7A0000"/>
                </a:solidFill>
              </a:rPr>
              <a:t>ELEMENTOS QUE SINGULARIZAN </a:t>
            </a:r>
            <a:br>
              <a:rPr lang="es-ES" sz="2800" b="1" kern="0" dirty="0" smtClean="0">
                <a:solidFill>
                  <a:srgbClr val="7A0000"/>
                </a:solidFill>
              </a:rPr>
            </a:br>
            <a:r>
              <a:rPr lang="es-ES" sz="2800" b="1" kern="0" dirty="0" smtClean="0">
                <a:solidFill>
                  <a:srgbClr val="7A0000"/>
                </a:solidFill>
              </a:rPr>
              <a:t>A LA EDUCACIÓN EN SALUD CUBANA</a:t>
            </a:r>
            <a:endParaRPr lang="es-MX" altLang="es-MX" sz="2800" b="1" dirty="0" smtClean="0">
              <a:solidFill>
                <a:srgbClr val="0000FF"/>
              </a:solidFill>
            </a:endParaRPr>
          </a:p>
        </p:txBody>
      </p:sp>
      <p:pic>
        <p:nvPicPr>
          <p:cNvPr id="8196" name="Imagen 6"/>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
        <p:nvSpPr>
          <p:cNvPr id="11" name="Rectangle 3"/>
          <p:cNvSpPr txBox="1">
            <a:spLocks noChangeArrowheads="1"/>
          </p:cNvSpPr>
          <p:nvPr/>
        </p:nvSpPr>
        <p:spPr bwMode="auto">
          <a:xfrm>
            <a:off x="785813" y="3214688"/>
            <a:ext cx="8072437" cy="2714625"/>
          </a:xfrm>
          <a:prstGeom prst="rect">
            <a:avLst/>
          </a:prstGeom>
          <a:noFill/>
          <a:ln w="57150" cmpd="thinThick">
            <a:solidFill>
              <a:srgbClr val="000000"/>
            </a:solidFill>
            <a:miter lim="800000"/>
            <a:headEnd/>
            <a:tailEn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eaLnBrk="1" hangingPunct="1">
              <a:lnSpc>
                <a:spcPct val="90000"/>
              </a:lnSpc>
              <a:defRPr/>
            </a:pPr>
            <a:r>
              <a:rPr lang="es-ES" sz="2800" kern="0" dirty="0" smtClean="0">
                <a:solidFill>
                  <a:srgbClr val="000000"/>
                </a:solidFill>
                <a:latin typeface="Arial"/>
              </a:rPr>
              <a:t>Problemas de salud</a:t>
            </a:r>
          </a:p>
          <a:p>
            <a:pPr marL="0" indent="0" eaLnBrk="1" hangingPunct="1">
              <a:lnSpc>
                <a:spcPct val="90000"/>
              </a:lnSpc>
              <a:buFontTx/>
              <a:buNone/>
              <a:defRPr/>
            </a:pPr>
            <a:endParaRPr lang="es-ES" sz="2800" kern="0" dirty="0" smtClean="0">
              <a:solidFill>
                <a:srgbClr val="000000"/>
              </a:solidFill>
              <a:latin typeface="Arial"/>
            </a:endParaRPr>
          </a:p>
          <a:p>
            <a:pPr eaLnBrk="1" hangingPunct="1">
              <a:lnSpc>
                <a:spcPct val="90000"/>
              </a:lnSpc>
              <a:defRPr/>
            </a:pPr>
            <a:r>
              <a:rPr lang="es-ES" sz="2800" kern="0" dirty="0" smtClean="0">
                <a:solidFill>
                  <a:srgbClr val="000000"/>
                </a:solidFill>
                <a:latin typeface="Arial"/>
              </a:rPr>
              <a:t>Educación en el trabajo</a:t>
            </a:r>
          </a:p>
          <a:p>
            <a:pPr eaLnBrk="1" hangingPunct="1">
              <a:lnSpc>
                <a:spcPct val="90000"/>
              </a:lnSpc>
              <a:buFont typeface="Wingdings" pitchFamily="2" charset="2"/>
              <a:buNone/>
              <a:defRPr/>
            </a:pPr>
            <a:endParaRPr lang="es-ES" sz="2800" kern="0" dirty="0" smtClean="0">
              <a:solidFill>
                <a:srgbClr val="000000"/>
              </a:solidFill>
              <a:latin typeface="Arial"/>
            </a:endParaRPr>
          </a:p>
          <a:p>
            <a:pPr eaLnBrk="1" hangingPunct="1">
              <a:lnSpc>
                <a:spcPct val="90000"/>
              </a:lnSpc>
              <a:defRPr/>
            </a:pPr>
            <a:r>
              <a:rPr lang="es-ES" sz="2800" kern="0" dirty="0" smtClean="0">
                <a:solidFill>
                  <a:srgbClr val="000000"/>
                </a:solidFill>
                <a:latin typeface="Arial"/>
              </a:rPr>
              <a:t>Integración docencia-asistencia-investigación-extensión</a:t>
            </a:r>
          </a:p>
        </p:txBody>
      </p:sp>
      <p:sp>
        <p:nvSpPr>
          <p:cNvPr id="12" name="4 CuadroTexto"/>
          <p:cNvSpPr txBox="1">
            <a:spLocks noChangeArrowheads="1"/>
          </p:cNvSpPr>
          <p:nvPr/>
        </p:nvSpPr>
        <p:spPr bwMode="auto">
          <a:xfrm>
            <a:off x="1143000" y="1785938"/>
            <a:ext cx="7000875" cy="1077912"/>
          </a:xfrm>
          <a:prstGeom prst="rect">
            <a:avLst/>
          </a:prstGeom>
          <a:noFill/>
          <a:ln w="9525">
            <a:noFill/>
            <a:miter lim="800000"/>
            <a:headEnd/>
            <a:tailEnd/>
          </a:ln>
        </p:spPr>
        <p:txBody>
          <a:bodyPr>
            <a:spAutoFit/>
          </a:bodyPr>
          <a:lstStyle/>
          <a:p>
            <a:pPr eaLnBrk="1" hangingPunct="1">
              <a:defRPr/>
            </a:pPr>
            <a:endParaRPr lang="es-ES" sz="3200" b="1" dirty="0">
              <a:solidFill>
                <a:srgbClr val="000000"/>
              </a:solidFill>
              <a:latin typeface="Arial" charset="0"/>
              <a:cs typeface="+mn-cs"/>
            </a:endParaRPr>
          </a:p>
          <a:p>
            <a:pPr eaLnBrk="1" hangingPunct="1">
              <a:defRPr/>
            </a:pPr>
            <a:r>
              <a:rPr lang="es-ES" sz="3200" b="1" dirty="0">
                <a:solidFill>
                  <a:srgbClr val="000000"/>
                </a:solidFill>
                <a:latin typeface="Arial" charset="0"/>
                <a:cs typeface="+mn-cs"/>
              </a:rPr>
              <a:t>El proceso enseñanza </a:t>
            </a:r>
            <a:r>
              <a:rPr lang="es-ES" sz="3200" b="1" u="sng" dirty="0">
                <a:solidFill>
                  <a:srgbClr val="000000"/>
                </a:solidFill>
                <a:latin typeface="Arial" charset="0"/>
                <a:cs typeface="+mn-cs"/>
              </a:rPr>
              <a:t>aprendizaje </a:t>
            </a:r>
          </a:p>
        </p:txBody>
      </p:sp>
      <p:sp>
        <p:nvSpPr>
          <p:cNvPr id="13" name="5 Flecha curvada hacia la derecha"/>
          <p:cNvSpPr/>
          <p:nvPr/>
        </p:nvSpPr>
        <p:spPr>
          <a:xfrm rot="1112271">
            <a:off x="434975" y="1925638"/>
            <a:ext cx="596900" cy="1033462"/>
          </a:xfrm>
          <a:prstGeom prst="curvedRightArrow">
            <a:avLst/>
          </a:prstGeom>
          <a:solidFill>
            <a:srgbClr val="7A0000"/>
          </a:solidFill>
          <a:ln w="25400" cap="flat" cmpd="sng" algn="ctr">
            <a:solidFill>
              <a:srgbClr val="000000"/>
            </a:solidFill>
            <a:prstDash val="solid"/>
          </a:ln>
          <a:effectLst/>
        </p:spPr>
        <p:txBody>
          <a:bodyPr anchor="ctr"/>
          <a:lstStyle/>
          <a:p>
            <a:pPr algn="ctr" eaLnBrk="1" fontAlgn="auto" hangingPunct="1">
              <a:spcBef>
                <a:spcPts val="0"/>
              </a:spcBef>
              <a:spcAft>
                <a:spcPts val="0"/>
              </a:spcAft>
              <a:defRPr/>
            </a:pPr>
            <a:endParaRPr lang="es-ES" kern="0">
              <a:solidFill>
                <a:srgbClr val="000000"/>
              </a:solidFill>
              <a:latin typeface="Arial"/>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idx="4294967295"/>
          </p:nvPr>
        </p:nvSpPr>
        <p:spPr>
          <a:xfrm>
            <a:off x="739775" y="333375"/>
            <a:ext cx="7226300" cy="1439863"/>
          </a:xfrm>
        </p:spPr>
        <p:txBody>
          <a:bodyPr/>
          <a:lstStyle/>
          <a:p>
            <a:pPr algn="ctr" eaLnBrk="1" hangingPunct="1">
              <a:defRPr/>
            </a:pPr>
            <a:r>
              <a:rPr lang="es-ES" sz="2400" b="1" dirty="0" smtClean="0">
                <a:solidFill>
                  <a:srgbClr val="7A0000"/>
                </a:solidFill>
                <a:ea typeface="+mn-ea"/>
                <a:cs typeface="+mn-cs"/>
              </a:rPr>
              <a:t>LAS CARRERAS </a:t>
            </a:r>
            <a:r>
              <a:rPr lang="es-ES" sz="2400" b="1" dirty="0">
                <a:solidFill>
                  <a:srgbClr val="7A0000"/>
                </a:solidFill>
                <a:ea typeface="+mn-ea"/>
                <a:cs typeface="+mn-cs"/>
              </a:rPr>
              <a:t>DE </a:t>
            </a:r>
            <a:r>
              <a:rPr lang="es-ES" sz="2400" b="1" dirty="0" smtClean="0">
                <a:solidFill>
                  <a:srgbClr val="7A0000"/>
                </a:solidFill>
                <a:ea typeface="+mn-ea"/>
                <a:cs typeface="+mn-cs"/>
              </a:rPr>
              <a:t>CIENCIAS MEDICAS </a:t>
            </a:r>
            <a:r>
              <a:rPr lang="es-ES" sz="2400" b="1" dirty="0">
                <a:solidFill>
                  <a:srgbClr val="7A0000"/>
                </a:solidFill>
                <a:ea typeface="+mn-ea"/>
                <a:cs typeface="+mn-cs"/>
              </a:rPr>
              <a:t>EN LA UNIVERSIDAD MÉDICA CUBANA</a:t>
            </a:r>
          </a:p>
        </p:txBody>
      </p:sp>
      <p:sp>
        <p:nvSpPr>
          <p:cNvPr id="30723" name="Marcador de contenido 2"/>
          <p:cNvSpPr>
            <a:spLocks noGrp="1"/>
          </p:cNvSpPr>
          <p:nvPr>
            <p:ph idx="4294967295"/>
          </p:nvPr>
        </p:nvSpPr>
        <p:spPr>
          <a:xfrm>
            <a:off x="822325" y="2060575"/>
            <a:ext cx="7143750" cy="4248150"/>
          </a:xfrm>
        </p:spPr>
        <p:txBody>
          <a:bodyPr/>
          <a:lstStyle/>
          <a:p>
            <a:pPr marL="174625" indent="-174625" algn="just" eaLnBrk="1" hangingPunct="1">
              <a:lnSpc>
                <a:spcPct val="150000"/>
              </a:lnSpc>
              <a:spcBef>
                <a:spcPct val="0"/>
              </a:spcBef>
              <a:buClrTx/>
              <a:buSzTx/>
              <a:buFont typeface="Arial" charset="0"/>
              <a:buChar char="•"/>
              <a:defRPr/>
            </a:pPr>
            <a:r>
              <a:rPr lang="es-ES" sz="2000" dirty="0" smtClean="0">
                <a:solidFill>
                  <a:srgbClr val="000000"/>
                </a:solidFill>
                <a:latin typeface="Arial" charset="0"/>
              </a:rPr>
              <a:t>Plan </a:t>
            </a:r>
            <a:r>
              <a:rPr lang="es-ES" sz="2000" dirty="0">
                <a:solidFill>
                  <a:srgbClr val="000000"/>
                </a:solidFill>
                <a:latin typeface="Arial" charset="0"/>
              </a:rPr>
              <a:t>de Estudios único desde y para la atención primaria de salud.</a:t>
            </a:r>
          </a:p>
          <a:p>
            <a:pPr marL="174625" indent="-174625" algn="just" eaLnBrk="1" hangingPunct="1">
              <a:lnSpc>
                <a:spcPct val="150000"/>
              </a:lnSpc>
              <a:spcBef>
                <a:spcPct val="0"/>
              </a:spcBef>
              <a:buClrTx/>
              <a:buSzTx/>
              <a:buFont typeface="Arial" charset="0"/>
              <a:buChar char="•"/>
              <a:defRPr/>
            </a:pPr>
            <a:r>
              <a:rPr lang="es-ES" sz="2000" dirty="0">
                <a:solidFill>
                  <a:srgbClr val="000000"/>
                </a:solidFill>
                <a:latin typeface="Arial" charset="0"/>
              </a:rPr>
              <a:t>La medicina general integral con base en la promoción de salud constituye una estrategia docente.</a:t>
            </a:r>
          </a:p>
          <a:p>
            <a:pPr marL="174625" indent="-174625" algn="just" eaLnBrk="1" hangingPunct="1">
              <a:lnSpc>
                <a:spcPct val="150000"/>
              </a:lnSpc>
              <a:spcBef>
                <a:spcPct val="0"/>
              </a:spcBef>
              <a:buClrTx/>
              <a:buSzTx/>
              <a:buFont typeface="Arial" charset="0"/>
              <a:buChar char="•"/>
              <a:defRPr/>
            </a:pPr>
            <a:r>
              <a:rPr lang="es-ES" sz="2000" dirty="0">
                <a:solidFill>
                  <a:srgbClr val="000000"/>
                </a:solidFill>
                <a:latin typeface="Arial" charset="0"/>
              </a:rPr>
              <a:t>Las disciplinas y asignaturas se distribuyen por ciclos lo que garantiza la integración básico-clínica y clínico-básica.</a:t>
            </a:r>
          </a:p>
          <a:p>
            <a:pPr marL="174625" indent="-174625" algn="just" eaLnBrk="1" hangingPunct="1">
              <a:lnSpc>
                <a:spcPct val="150000"/>
              </a:lnSpc>
              <a:spcBef>
                <a:spcPct val="0"/>
              </a:spcBef>
              <a:buClrTx/>
              <a:buSzTx/>
              <a:buFont typeface="Arial" charset="0"/>
              <a:buChar char="•"/>
              <a:defRPr/>
            </a:pPr>
            <a:r>
              <a:rPr lang="es-ES" sz="2000" dirty="0">
                <a:solidFill>
                  <a:srgbClr val="000000"/>
                </a:solidFill>
                <a:latin typeface="Arial" charset="0"/>
              </a:rPr>
              <a:t>Vinculación de los estudiantes desde el 1er año de la carrera a la atención primaria de salud</a:t>
            </a:r>
            <a:r>
              <a:rPr lang="es-ES" sz="2000" dirty="0" smtClean="0">
                <a:solidFill>
                  <a:srgbClr val="000000"/>
                </a:solidFill>
                <a:latin typeface="Arial" charset="0"/>
              </a:rPr>
              <a:t>.</a:t>
            </a:r>
          </a:p>
          <a:p>
            <a:pPr marL="0" indent="0" algn="just" eaLnBrk="1" hangingPunct="1">
              <a:lnSpc>
                <a:spcPct val="150000"/>
              </a:lnSpc>
              <a:spcBef>
                <a:spcPct val="0"/>
              </a:spcBef>
              <a:buClrTx/>
              <a:buSzTx/>
              <a:buFont typeface="Wingdings" pitchFamily="2" charset="2"/>
              <a:buNone/>
              <a:defRPr/>
            </a:pPr>
            <a:endParaRPr lang="es-ES" sz="2000" dirty="0">
              <a:solidFill>
                <a:srgbClr val="000000"/>
              </a:solidFill>
              <a:latin typeface="Arial" charset="0"/>
            </a:endParaRPr>
          </a:p>
          <a:p>
            <a:pPr marL="0" indent="0" eaLnBrk="1" hangingPunct="1">
              <a:buFontTx/>
              <a:buNone/>
              <a:defRPr/>
            </a:pPr>
            <a:endParaRPr lang="es-MX" sz="2800" b="1" dirty="0"/>
          </a:p>
          <a:p>
            <a:pPr marL="0" indent="0" eaLnBrk="1" hangingPunct="1">
              <a:buFontTx/>
              <a:buNone/>
              <a:defRPr/>
            </a:pPr>
            <a:r>
              <a:rPr lang="es-MX" sz="2400" b="1" dirty="0" smtClean="0"/>
              <a:t> </a:t>
            </a:r>
          </a:p>
          <a:p>
            <a:pPr marL="0" indent="0" eaLnBrk="1" hangingPunct="1">
              <a:buFontTx/>
              <a:buNone/>
              <a:defRPr/>
            </a:pPr>
            <a:endParaRPr lang="es-MX" sz="2800" b="1" dirty="0" smtClean="0"/>
          </a:p>
        </p:txBody>
      </p:sp>
      <p:pic>
        <p:nvPicPr>
          <p:cNvPr id="9221" name="Imagen 7"/>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3700" y="382588"/>
            <a:ext cx="7778750" cy="1462087"/>
          </a:xfrm>
        </p:spPr>
        <p:txBody>
          <a:bodyPr/>
          <a:lstStyle/>
          <a:p>
            <a:pPr algn="ctr" eaLnBrk="1" hangingPunct="1">
              <a:lnSpc>
                <a:spcPct val="114000"/>
              </a:lnSpc>
              <a:defRPr/>
            </a:pPr>
            <a:r>
              <a:rPr lang="es-ES" sz="2800" b="1" dirty="0">
                <a:solidFill>
                  <a:srgbClr val="7A0000"/>
                </a:solidFill>
                <a:ea typeface="+mn-ea"/>
                <a:cs typeface="+mn-cs"/>
              </a:rPr>
              <a:t>LA PROMOCIÓN DE SALUD EN LA </a:t>
            </a:r>
            <a:r>
              <a:rPr lang="es-ES" sz="2800" b="1" dirty="0" smtClean="0">
                <a:solidFill>
                  <a:srgbClr val="7A0000"/>
                </a:solidFill>
                <a:ea typeface="+mn-ea"/>
                <a:cs typeface="+mn-cs"/>
              </a:rPr>
              <a:t>FORMACIÓN EN SALU PUBLICA</a:t>
            </a:r>
            <a:endParaRPr lang="es-ES" sz="2800" dirty="0">
              <a:solidFill>
                <a:srgbClr val="7A0000"/>
              </a:solidFill>
              <a:ea typeface="+mn-ea"/>
              <a:cs typeface="+mn-cs"/>
            </a:endParaRPr>
          </a:p>
        </p:txBody>
      </p:sp>
      <p:sp>
        <p:nvSpPr>
          <p:cNvPr id="16387" name="Rectangle 3"/>
          <p:cNvSpPr>
            <a:spLocks noGrp="1" noChangeArrowheads="1"/>
          </p:cNvSpPr>
          <p:nvPr>
            <p:ph type="body" idx="1"/>
          </p:nvPr>
        </p:nvSpPr>
        <p:spPr>
          <a:xfrm>
            <a:off x="323850" y="1933575"/>
            <a:ext cx="7858125" cy="4562475"/>
          </a:xfrm>
        </p:spPr>
        <p:txBody>
          <a:bodyPr/>
          <a:lstStyle/>
          <a:p>
            <a:pPr marL="174625" indent="-215900" algn="just" eaLnBrk="1" hangingPunct="1">
              <a:lnSpc>
                <a:spcPct val="114000"/>
              </a:lnSpc>
              <a:spcBef>
                <a:spcPct val="0"/>
              </a:spcBef>
              <a:buClrTx/>
              <a:buSzTx/>
              <a:buFont typeface="Arial" charset="0"/>
              <a:buChar char="•"/>
              <a:defRPr/>
            </a:pPr>
            <a:endParaRPr lang="es-ES" sz="2000" dirty="0" smtClean="0">
              <a:solidFill>
                <a:srgbClr val="000000"/>
              </a:solidFill>
              <a:latin typeface="Arial" charset="0"/>
            </a:endParaRPr>
          </a:p>
          <a:p>
            <a:pPr marL="174625" indent="-215900" algn="just" eaLnBrk="1" hangingPunct="1">
              <a:lnSpc>
                <a:spcPct val="114000"/>
              </a:lnSpc>
              <a:spcBef>
                <a:spcPct val="0"/>
              </a:spcBef>
              <a:buClrTx/>
              <a:buSzTx/>
              <a:buFont typeface="Arial" charset="0"/>
              <a:buChar char="•"/>
              <a:defRPr/>
            </a:pPr>
            <a:r>
              <a:rPr lang="es-ES" sz="2000" dirty="0" smtClean="0">
                <a:solidFill>
                  <a:srgbClr val="000000"/>
                </a:solidFill>
                <a:latin typeface="Arial" charset="0"/>
              </a:rPr>
              <a:t>Fomentar </a:t>
            </a:r>
            <a:r>
              <a:rPr lang="es-ES" sz="2000" dirty="0">
                <a:solidFill>
                  <a:srgbClr val="000000"/>
                </a:solidFill>
                <a:latin typeface="Arial" charset="0"/>
              </a:rPr>
              <a:t>una cultura de salud que contribuya al mejoramiento de las condiciones y estilos de vida, tanto dentro como fuera de la universidad, con proyección comunitaria</a:t>
            </a:r>
            <a:r>
              <a:rPr lang="es-ES" sz="2000" dirty="0" smtClean="0">
                <a:solidFill>
                  <a:srgbClr val="000000"/>
                </a:solidFill>
                <a:latin typeface="Arial" charset="0"/>
              </a:rPr>
              <a:t>.</a:t>
            </a:r>
          </a:p>
          <a:p>
            <a:pPr marL="0" indent="0" algn="just" eaLnBrk="1" hangingPunct="1">
              <a:lnSpc>
                <a:spcPct val="114000"/>
              </a:lnSpc>
              <a:spcBef>
                <a:spcPct val="0"/>
              </a:spcBef>
              <a:buClrTx/>
              <a:buSzTx/>
              <a:buFont typeface="Wingdings" pitchFamily="2" charset="2"/>
              <a:buNone/>
              <a:defRPr/>
            </a:pPr>
            <a:endParaRPr lang="es-ES" sz="2000" dirty="0">
              <a:solidFill>
                <a:srgbClr val="000000"/>
              </a:solidFill>
              <a:latin typeface="Arial" charset="0"/>
            </a:endParaRPr>
          </a:p>
          <a:p>
            <a:pPr marL="174625" indent="-215900" algn="just" eaLnBrk="1" hangingPunct="1">
              <a:lnSpc>
                <a:spcPct val="114000"/>
              </a:lnSpc>
              <a:spcBef>
                <a:spcPct val="0"/>
              </a:spcBef>
              <a:buClrTx/>
              <a:buSzTx/>
              <a:buFont typeface="Arial" charset="0"/>
              <a:buChar char="•"/>
              <a:defRPr/>
            </a:pPr>
            <a:r>
              <a:rPr lang="es-ES" sz="2000" dirty="0">
                <a:solidFill>
                  <a:srgbClr val="000000"/>
                </a:solidFill>
                <a:latin typeface="Arial" charset="0"/>
              </a:rPr>
              <a:t>Fortalecer el trabajo comunitario de los estudiantes, trabajadores y profesores</a:t>
            </a:r>
            <a:r>
              <a:rPr lang="es-ES" sz="2000" dirty="0" smtClean="0">
                <a:solidFill>
                  <a:srgbClr val="000000"/>
                </a:solidFill>
                <a:latin typeface="Arial" charset="0"/>
              </a:rPr>
              <a:t>.</a:t>
            </a:r>
          </a:p>
          <a:p>
            <a:pPr marL="0" indent="0" algn="just" eaLnBrk="1" hangingPunct="1">
              <a:lnSpc>
                <a:spcPct val="114000"/>
              </a:lnSpc>
              <a:spcBef>
                <a:spcPct val="0"/>
              </a:spcBef>
              <a:buClrTx/>
              <a:buSzTx/>
              <a:buFont typeface="Wingdings" pitchFamily="2" charset="2"/>
              <a:buNone/>
              <a:defRPr/>
            </a:pPr>
            <a:endParaRPr lang="es-ES" sz="2000" dirty="0">
              <a:solidFill>
                <a:srgbClr val="000000"/>
              </a:solidFill>
              <a:latin typeface="Arial" charset="0"/>
            </a:endParaRPr>
          </a:p>
          <a:p>
            <a:pPr marL="174625" indent="-215900" algn="just" eaLnBrk="1" hangingPunct="1">
              <a:lnSpc>
                <a:spcPct val="114000"/>
              </a:lnSpc>
              <a:spcBef>
                <a:spcPct val="0"/>
              </a:spcBef>
              <a:buClrTx/>
              <a:buSzTx/>
              <a:buFont typeface="Arial" charset="0"/>
              <a:buChar char="•"/>
              <a:defRPr/>
            </a:pPr>
            <a:r>
              <a:rPr lang="es-ES" sz="2000" dirty="0">
                <a:solidFill>
                  <a:srgbClr val="000000"/>
                </a:solidFill>
                <a:latin typeface="Arial" charset="0"/>
              </a:rPr>
              <a:t>Impulsar la </a:t>
            </a:r>
            <a:r>
              <a:rPr lang="es-ES" sz="2000" dirty="0" err="1">
                <a:solidFill>
                  <a:srgbClr val="000000"/>
                </a:solidFill>
                <a:latin typeface="Arial" charset="0"/>
              </a:rPr>
              <a:t>intersectorialidad</a:t>
            </a:r>
            <a:r>
              <a:rPr lang="es-ES" sz="2000" dirty="0">
                <a:solidFill>
                  <a:srgbClr val="000000"/>
                </a:solidFill>
                <a:latin typeface="Arial" charset="0"/>
              </a:rPr>
              <a:t> mediante el trabajo coordinado entre los sectores, organizaciones comunitarias, instituciones y la propia comunidad con un enfoque participativo.</a:t>
            </a:r>
          </a:p>
          <a:p>
            <a:pPr eaLnBrk="1" hangingPunct="1">
              <a:lnSpc>
                <a:spcPct val="80000"/>
              </a:lnSpc>
              <a:buFont typeface="Courier New" panose="02070309020205020404" pitchFamily="49" charset="0"/>
              <a:buChar char="o"/>
              <a:defRPr/>
            </a:pPr>
            <a:endParaRPr lang="es-ES" altLang="es-MX" sz="2000" b="1" dirty="0" smtClean="0">
              <a:latin typeface="Arial" panose="020B0604020202020204" pitchFamily="34" charset="0"/>
            </a:endParaRPr>
          </a:p>
        </p:txBody>
      </p:sp>
      <p:pic>
        <p:nvPicPr>
          <p:cNvPr id="10245" name="Imagen 6"/>
          <p:cNvPicPr>
            <a:picLocks noChangeAspect="1"/>
          </p:cNvPicPr>
          <p:nvPr/>
        </p:nvPicPr>
        <p:blipFill>
          <a:blip r:embed="rId2" cstate="print"/>
          <a:srcRect/>
          <a:stretch>
            <a:fillRect/>
          </a:stretch>
        </p:blipFill>
        <p:spPr bwMode="auto">
          <a:xfrm>
            <a:off x="8067675" y="188913"/>
            <a:ext cx="968375"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n 11"/>
          <p:cNvPicPr>
            <a:picLocks noChangeAspect="1"/>
          </p:cNvPicPr>
          <p:nvPr/>
        </p:nvPicPr>
        <p:blipFill>
          <a:blip r:embed="rId3" cstate="print"/>
          <a:srcRect/>
          <a:stretch>
            <a:fillRect/>
          </a:stretch>
        </p:blipFill>
        <p:spPr bwMode="auto">
          <a:xfrm>
            <a:off x="7997825" y="188913"/>
            <a:ext cx="966788" cy="990600"/>
          </a:xfrm>
          <a:prstGeom prst="rect">
            <a:avLst/>
          </a:prstGeom>
          <a:noFill/>
          <a:ln w="9525">
            <a:noFill/>
            <a:miter lim="800000"/>
            <a:headEnd/>
            <a:tailEnd/>
          </a:ln>
        </p:spPr>
      </p:pic>
      <p:sp>
        <p:nvSpPr>
          <p:cNvPr id="12291" name="Rectángulo 8"/>
          <p:cNvSpPr>
            <a:spLocks noChangeArrowheads="1"/>
          </p:cNvSpPr>
          <p:nvPr/>
        </p:nvSpPr>
        <p:spPr bwMode="auto">
          <a:xfrm>
            <a:off x="1116013" y="976313"/>
            <a:ext cx="6881812" cy="461962"/>
          </a:xfrm>
          <a:prstGeom prst="rect">
            <a:avLst/>
          </a:prstGeom>
          <a:noFill/>
          <a:ln w="9525">
            <a:noFill/>
            <a:miter lim="800000"/>
            <a:headEnd/>
            <a:tailEnd/>
          </a:ln>
        </p:spPr>
        <p:txBody>
          <a:bodyPr>
            <a:spAutoFit/>
          </a:bodyPr>
          <a:lstStyle/>
          <a:p>
            <a:r>
              <a:rPr lang="es-ES" sz="2400" b="1">
                <a:solidFill>
                  <a:srgbClr val="800000"/>
                </a:solidFill>
              </a:rPr>
              <a:t>INTERNACIONALIZACION UNIVERSITARIA</a:t>
            </a:r>
          </a:p>
        </p:txBody>
      </p:sp>
      <p:grpSp>
        <p:nvGrpSpPr>
          <p:cNvPr id="12292" name="4 Grupo"/>
          <p:cNvGrpSpPr>
            <a:grpSpLocks/>
          </p:cNvGrpSpPr>
          <p:nvPr/>
        </p:nvGrpSpPr>
        <p:grpSpPr bwMode="auto">
          <a:xfrm>
            <a:off x="249238" y="5881688"/>
            <a:ext cx="8645525" cy="976312"/>
            <a:chOff x="0" y="5346523"/>
            <a:chExt cx="8643998" cy="1477420"/>
          </a:xfrm>
        </p:grpSpPr>
        <p:sp>
          <p:nvSpPr>
            <p:cNvPr id="15" name="14 Rectángulo"/>
            <p:cNvSpPr/>
            <p:nvPr/>
          </p:nvSpPr>
          <p:spPr>
            <a:xfrm>
              <a:off x="0" y="5346523"/>
              <a:ext cx="8643998" cy="136931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15 Rectángulo"/>
            <p:cNvSpPr/>
            <p:nvPr/>
          </p:nvSpPr>
          <p:spPr>
            <a:xfrm>
              <a:off x="0" y="5346523"/>
              <a:ext cx="8643998" cy="1477420"/>
            </a:xfrm>
            <a:prstGeom prst="rect">
              <a:avLst/>
            </a:prstGeom>
            <a:solidFill>
              <a:srgbClr val="CCCCFF"/>
            </a:solidFill>
          </p:spPr>
          <p:style>
            <a:lnRef idx="0">
              <a:scrgbClr r="0" g="0" b="0"/>
            </a:lnRef>
            <a:fillRef idx="0">
              <a:scrgbClr r="0" g="0" b="0"/>
            </a:fillRef>
            <a:effectRef idx="0">
              <a:scrgbClr r="0" g="0" b="0"/>
            </a:effectRef>
            <a:fontRef idx="minor">
              <a:schemeClr val="lt1"/>
            </a:fontRef>
          </p:style>
          <p:txBody>
            <a:bodyPr lIns="170688" tIns="170688" rIns="170688" bIns="170688" spcCol="1270" anchor="ctr"/>
            <a:lstStyle/>
            <a:p>
              <a:pPr algn="ctr" defTabSz="1066800">
                <a:lnSpc>
                  <a:spcPct val="90000"/>
                </a:lnSpc>
                <a:spcAft>
                  <a:spcPct val="35000"/>
                </a:spcAft>
                <a:defRPr/>
              </a:pPr>
              <a:r>
                <a:rPr lang="es-ES" sz="2400" dirty="0">
                  <a:solidFill>
                    <a:schemeClr val="tx1"/>
                  </a:solidFill>
                </a:rPr>
                <a:t>Una visión pone el énfasis en el interior y la otra en el exterior</a:t>
              </a:r>
            </a:p>
          </p:txBody>
        </p:sp>
      </p:grpSp>
      <p:grpSp>
        <p:nvGrpSpPr>
          <p:cNvPr id="3" name="5 Grupo"/>
          <p:cNvGrpSpPr/>
          <p:nvPr/>
        </p:nvGrpSpPr>
        <p:grpSpPr>
          <a:xfrm>
            <a:off x="250001" y="4572008"/>
            <a:ext cx="4179122" cy="1143008"/>
            <a:chOff x="0" y="3884414"/>
            <a:chExt cx="4397162" cy="1853823"/>
          </a:xfrm>
          <a:solidFill>
            <a:srgbClr val="CCECFF"/>
          </a:solidFill>
        </p:grpSpPr>
        <p:sp>
          <p:nvSpPr>
            <p:cNvPr id="13" name="12 Rectángulo"/>
            <p:cNvSpPr/>
            <p:nvPr/>
          </p:nvSpPr>
          <p:spPr>
            <a:xfrm>
              <a:off x="0" y="4271521"/>
              <a:ext cx="4321998" cy="1384605"/>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4" name="13 Rectángulo"/>
            <p:cNvSpPr/>
            <p:nvPr/>
          </p:nvSpPr>
          <p:spPr>
            <a:xfrm>
              <a:off x="35718" y="3884414"/>
              <a:ext cx="4361444" cy="185382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29210" rIns="163576" bIns="29210" spcCol="1270" anchor="ctr"/>
            <a:lstStyle/>
            <a:p>
              <a:pPr algn="ctr" defTabSz="1022350">
                <a:lnSpc>
                  <a:spcPct val="90000"/>
                </a:lnSpc>
                <a:spcAft>
                  <a:spcPct val="35000"/>
                </a:spcAft>
                <a:defRPr/>
              </a:pPr>
              <a:r>
                <a:rPr lang="es-ES" sz="2300" dirty="0"/>
                <a:t>Objetivo y proceso que se manifiesta especialmente hacia el interior de la institución</a:t>
              </a:r>
            </a:p>
          </p:txBody>
        </p:sp>
      </p:grpSp>
      <p:grpSp>
        <p:nvGrpSpPr>
          <p:cNvPr id="4" name="6 Grupo"/>
          <p:cNvGrpSpPr/>
          <p:nvPr/>
        </p:nvGrpSpPr>
        <p:grpSpPr>
          <a:xfrm>
            <a:off x="4500562" y="4572008"/>
            <a:ext cx="4429156" cy="1214447"/>
            <a:chOff x="4250561" y="3916153"/>
            <a:chExt cx="4501765" cy="1838376"/>
          </a:xfrm>
          <a:solidFill>
            <a:srgbClr val="800000"/>
          </a:solidFill>
        </p:grpSpPr>
        <p:sp>
          <p:nvSpPr>
            <p:cNvPr id="11" name="10 Rectángulo"/>
            <p:cNvSpPr/>
            <p:nvPr/>
          </p:nvSpPr>
          <p:spPr>
            <a:xfrm>
              <a:off x="4321999" y="4254851"/>
              <a:ext cx="4357718" cy="1384605"/>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11 Rectángulo"/>
            <p:cNvSpPr/>
            <p:nvPr/>
          </p:nvSpPr>
          <p:spPr>
            <a:xfrm>
              <a:off x="4250561" y="3916153"/>
              <a:ext cx="4501765" cy="1838376"/>
            </a:xfrm>
            <a:prstGeom prst="rect">
              <a:avLst/>
            </a:prstGeom>
            <a:solidFill>
              <a:srgbClr val="CCECFF"/>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29210" rIns="163576" bIns="29210" spcCol="1270" anchor="ctr"/>
            <a:lstStyle/>
            <a:p>
              <a:pPr algn="ctr" defTabSz="1022350">
                <a:lnSpc>
                  <a:spcPct val="90000"/>
                </a:lnSpc>
                <a:spcAft>
                  <a:spcPct val="35000"/>
                </a:spcAft>
                <a:defRPr/>
              </a:pPr>
              <a:r>
                <a:rPr lang="es-ES" sz="2300" dirty="0"/>
                <a:t>Estrategia para difundir su oferta educativa y de investigación en un espacio supranacional</a:t>
              </a:r>
            </a:p>
          </p:txBody>
        </p:sp>
      </p:grpSp>
      <p:grpSp>
        <p:nvGrpSpPr>
          <p:cNvPr id="12295" name="7 Grupo"/>
          <p:cNvGrpSpPr>
            <a:grpSpLocks/>
          </p:cNvGrpSpPr>
          <p:nvPr/>
        </p:nvGrpSpPr>
        <p:grpSpPr bwMode="auto">
          <a:xfrm>
            <a:off x="249238" y="1857375"/>
            <a:ext cx="8645525" cy="2500313"/>
            <a:chOff x="0" y="-19717"/>
            <a:chExt cx="8643998" cy="3784888"/>
          </a:xfrm>
        </p:grpSpPr>
        <p:sp>
          <p:nvSpPr>
            <p:cNvPr id="9" name="8 Llamada de flecha hacia arriba"/>
            <p:cNvSpPr/>
            <p:nvPr/>
          </p:nvSpPr>
          <p:spPr>
            <a:xfrm rot="10800000">
              <a:off x="0" y="1912"/>
              <a:ext cx="8643998" cy="3763259"/>
            </a:xfrm>
            <a:prstGeom prst="upArrowCallout">
              <a:avLst/>
            </a:prstGeom>
            <a:solidFill>
              <a:srgbClr val="00CCF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Llamada de flecha hacia arriba 10"/>
            <p:cNvSpPr/>
            <p:nvPr/>
          </p:nvSpPr>
          <p:spPr>
            <a:xfrm>
              <a:off x="0" y="-19717"/>
              <a:ext cx="8643998" cy="2184421"/>
            </a:xfrm>
            <a:prstGeom prst="rect">
              <a:avLst/>
            </a:prstGeom>
            <a:solidFill>
              <a:srgbClr val="CCECFF"/>
            </a:solidFill>
          </p:spPr>
          <p:style>
            <a:lnRef idx="0">
              <a:scrgbClr r="0" g="0" b="0"/>
            </a:lnRef>
            <a:fillRef idx="0">
              <a:scrgbClr r="0" g="0" b="0"/>
            </a:fillRef>
            <a:effectRef idx="0">
              <a:scrgbClr r="0" g="0" b="0"/>
            </a:effectRef>
            <a:fontRef idx="minor">
              <a:schemeClr val="lt1"/>
            </a:fontRef>
          </p:style>
          <p:txBody>
            <a:bodyPr lIns="184912" tIns="184912" rIns="184912" bIns="184912" anchor="ctr"/>
            <a:lstStyle/>
            <a:p>
              <a:pPr algn="ctr" defTabSz="1022350">
                <a:lnSpc>
                  <a:spcPct val="90000"/>
                </a:lnSpc>
                <a:spcAft>
                  <a:spcPct val="35000"/>
                </a:spcAft>
                <a:defRPr/>
              </a:pPr>
              <a:r>
                <a:rPr lang="es-MX" sz="2000">
                  <a:solidFill>
                    <a:srgbClr val="000000"/>
                  </a:solidFill>
                </a:rPr>
                <a:t>Proceso que integra una dimensión o perspectiva internacional o intercultural en las funciones principales de las universidades:</a:t>
              </a:r>
            </a:p>
            <a:p>
              <a:pPr algn="just" defTabSz="1022350">
                <a:lnSpc>
                  <a:spcPct val="90000"/>
                </a:lnSpc>
                <a:spcAft>
                  <a:spcPct val="35000"/>
                </a:spcAft>
                <a:defRPr/>
              </a:pPr>
              <a:endParaRPr lang="es-ES" sz="2600">
                <a:solidFill>
                  <a:srgbClr val="FFFFFF"/>
                </a:solidFill>
              </a:endParaRPr>
            </a:p>
          </p:txBody>
        </p:sp>
      </p:grpSp>
      <p:sp>
        <p:nvSpPr>
          <p:cNvPr id="31" name="30 Rectángulo"/>
          <p:cNvSpPr/>
          <p:nvPr/>
        </p:nvSpPr>
        <p:spPr>
          <a:xfrm>
            <a:off x="642938" y="2928938"/>
            <a:ext cx="2357437" cy="428625"/>
          </a:xfrm>
          <a:prstGeom prst="rect">
            <a:avLst/>
          </a:prstGeom>
          <a:solidFill>
            <a:srgbClr val="990000"/>
          </a:solidFill>
          <a:ln>
            <a:solidFill>
              <a:srgbClr val="80000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29210" rIns="163576" bIns="29210" spcCol="1270" anchor="ctr"/>
          <a:lstStyle/>
          <a:p>
            <a:pPr algn="ctr" defTabSz="1022350">
              <a:lnSpc>
                <a:spcPct val="90000"/>
              </a:lnSpc>
              <a:spcAft>
                <a:spcPct val="35000"/>
              </a:spcAft>
              <a:defRPr/>
            </a:pPr>
            <a:r>
              <a:rPr lang="es-MX" dirty="0">
                <a:latin typeface="+mj-lt"/>
              </a:rPr>
              <a:t>Docencia</a:t>
            </a:r>
            <a:endParaRPr lang="es-ES" dirty="0">
              <a:latin typeface="+mj-lt"/>
            </a:endParaRPr>
          </a:p>
        </p:txBody>
      </p:sp>
      <p:sp>
        <p:nvSpPr>
          <p:cNvPr id="12297" name="31 Rectángulo"/>
          <p:cNvSpPr>
            <a:spLocks noChangeArrowheads="1"/>
          </p:cNvSpPr>
          <p:nvPr/>
        </p:nvSpPr>
        <p:spPr bwMode="auto">
          <a:xfrm>
            <a:off x="3789363" y="2916238"/>
            <a:ext cx="1565275" cy="369887"/>
          </a:xfrm>
          <a:prstGeom prst="rect">
            <a:avLst/>
          </a:prstGeom>
          <a:solidFill>
            <a:srgbClr val="990000"/>
          </a:solidFill>
          <a:ln w="9525">
            <a:solidFill>
              <a:srgbClr val="800080"/>
            </a:solidFill>
            <a:miter lim="800000"/>
            <a:headEnd/>
            <a:tailEnd/>
          </a:ln>
        </p:spPr>
        <p:txBody>
          <a:bodyPr>
            <a:spAutoFit/>
          </a:bodyPr>
          <a:lstStyle/>
          <a:p>
            <a:r>
              <a:rPr lang="es-MX"/>
              <a:t>Investigación </a:t>
            </a:r>
            <a:endParaRPr lang="es-ES"/>
          </a:p>
        </p:txBody>
      </p:sp>
      <p:sp>
        <p:nvSpPr>
          <p:cNvPr id="12298" name="32 Rectángulo"/>
          <p:cNvSpPr>
            <a:spLocks noChangeArrowheads="1"/>
          </p:cNvSpPr>
          <p:nvPr/>
        </p:nvSpPr>
        <p:spPr bwMode="auto">
          <a:xfrm>
            <a:off x="6429375" y="2916238"/>
            <a:ext cx="1571625" cy="369887"/>
          </a:xfrm>
          <a:prstGeom prst="rect">
            <a:avLst/>
          </a:prstGeom>
          <a:solidFill>
            <a:srgbClr val="990000"/>
          </a:solidFill>
          <a:ln w="9525">
            <a:solidFill>
              <a:srgbClr val="800000"/>
            </a:solidFill>
            <a:miter lim="800000"/>
            <a:headEnd/>
            <a:tailEnd/>
          </a:ln>
        </p:spPr>
        <p:txBody>
          <a:bodyPr>
            <a:spAutoFit/>
          </a:bodyPr>
          <a:lstStyle/>
          <a:p>
            <a:r>
              <a:rPr lang="es-MX"/>
              <a:t>  Extensión</a:t>
            </a: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3270</TotalTime>
  <Words>1175</Words>
  <Application>Microsoft Office PowerPoint</Application>
  <PresentationFormat>Apresentação na tela (4:3)</PresentationFormat>
  <Paragraphs>139</Paragraphs>
  <Slides>15</Slides>
  <Notes>7</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Mezclas</vt:lpstr>
      <vt:lpstr>Slide 1</vt:lpstr>
      <vt:lpstr>                INTRODUCCION</vt:lpstr>
      <vt:lpstr>        FUNCIONES SUSTANTIVAS DE LA UNIVERSIDAD </vt:lpstr>
      <vt:lpstr>IDEAS  RECTORAS EN LA FORMACIÓN EN SALUD EN CUBA</vt:lpstr>
      <vt:lpstr>ENCARGO DE LA UNIVERSIDAD  MÉDICA CUBANA</vt:lpstr>
      <vt:lpstr>ELEMENTOS QUE SINGULARIZAN  A LA EDUCACIÓN EN SALUD CUBANA</vt:lpstr>
      <vt:lpstr>LAS CARRERAS DE CIENCIAS MEDICAS EN LA UNIVERSIDAD MÉDICA CUBANA</vt:lpstr>
      <vt:lpstr>LA PROMOCIÓN DE SALUD EN LA FORMACIÓN EN SALU PUBLICA</vt:lpstr>
      <vt:lpstr>Slide 9</vt:lpstr>
      <vt:lpstr>         BENEFICIOS DE LA INTERNACIONALIZACION</vt:lpstr>
      <vt:lpstr>INTERNACIONALIZACIÓN EN LA ENSAP</vt:lpstr>
      <vt:lpstr>INTEROGANTE</vt:lpstr>
      <vt:lpstr>INTERCAMBIO ACADÉMICO INTERNACIONAL</vt:lpstr>
      <vt:lpstr>COLABORACIÓN ACADÉMICA INTERNACIONAL</vt:lpstr>
      <vt:lpstr>REPÚBLICA DE CUBA MINISTERIO DE SALUD PÚBLICA</vt:lpstr>
    </vt:vector>
  </TitlesOfParts>
  <Company>Windows XP Colossus Edition 2 Reloaded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PREPARACIÓN METODOLÓGICA</dc:title>
  <dc:creator>LDIAZ</dc:creator>
  <cp:lastModifiedBy>Ccde09</cp:lastModifiedBy>
  <cp:revision>204</cp:revision>
  <cp:lastPrinted>2017-04-03T16:22:22Z</cp:lastPrinted>
  <dcterms:created xsi:type="dcterms:W3CDTF">2015-10-19T17:51:22Z</dcterms:created>
  <dcterms:modified xsi:type="dcterms:W3CDTF">2017-05-19T14:39:18Z</dcterms:modified>
</cp:coreProperties>
</file>